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6"/>
  </p:notesMasterIdLst>
  <p:sldIdLst>
    <p:sldId id="256" r:id="rId2"/>
    <p:sldId id="257" r:id="rId3"/>
    <p:sldId id="273" r:id="rId4"/>
    <p:sldId id="296" r:id="rId5"/>
    <p:sldId id="271" r:id="rId6"/>
    <p:sldId id="297" r:id="rId7"/>
    <p:sldId id="298" r:id="rId8"/>
    <p:sldId id="299" r:id="rId9"/>
    <p:sldId id="300" r:id="rId10"/>
    <p:sldId id="301" r:id="rId11"/>
    <p:sldId id="306" r:id="rId12"/>
    <p:sldId id="302" r:id="rId13"/>
    <p:sldId id="305" r:id="rId14"/>
    <p:sldId id="304" r:id="rId15"/>
  </p:sldIdLst>
  <p:sldSz cx="9144000" cy="5143500" type="screen16x9"/>
  <p:notesSz cx="6858000" cy="9144000"/>
  <p:embeddedFontLst>
    <p:embeddedFont>
      <p:font typeface="DM Sans" pitchFamily="2" charset="0"/>
      <p:regular r:id="rId17"/>
      <p:bold r:id="rId18"/>
      <p:italic r:id="rId19"/>
      <p:boldItalic r:id="rId20"/>
    </p:embeddedFont>
    <p:embeddedFont>
      <p:font typeface="Nunito Light" pitchFamily="2" charset="0"/>
      <p:regular r:id="rId21"/>
      <p:italic r:id="rId22"/>
    </p:embeddedFont>
    <p:embeddedFont>
      <p:font typeface="Playfair Display" panose="00000500000000000000" pitchFamily="2" charset="0"/>
      <p:regular r:id="rId23"/>
      <p:bold r:id="rId24"/>
      <p:italic r:id="rId25"/>
      <p:boldItalic r:id="rId26"/>
    </p:embeddedFont>
    <p:embeddedFont>
      <p:font typeface="Playfair Display Medium" panose="020B0604020202020204" charset="0"/>
      <p:regular r:id="rId27"/>
      <p:bold r:id="rId28"/>
      <p:italic r:id="rId29"/>
      <p:boldItalic r:id="rId30"/>
    </p:embeddedFont>
    <p:embeddedFont>
      <p:font typeface="Raleway"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a:srgbClr val="C1C1C1"/>
    <a:srgbClr val="9C9C9C"/>
    <a:srgbClr val="666666"/>
    <a:srgbClr val="595959"/>
    <a:srgbClr val="4B4B4B"/>
    <a:srgbClr val="7A7A7A"/>
    <a:srgbClr val="F7F4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8414EF-F742-4FB6-80C8-008EE72D29F2}">
  <a:tblStyle styleId="{168414EF-F742-4FB6-80C8-008EE72D29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441B10C-C951-4D8E-88AE-B5B7141216A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96"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d-ID"/>
  <c:roundedCorners val="0"/>
  <mc:AlternateContent xmlns:mc="http://schemas.openxmlformats.org/markup-compatibility/2006">
    <mc:Choice xmlns:c14="http://schemas.microsoft.com/office/drawing/2007/8/2/chart" Requires="c14">
      <c14:style val="101"/>
    </mc:Choice>
    <mc:Fallback>
      <c:style val="1"/>
    </mc:Fallback>
  </mc:AlternateContent>
  <c:chart>
    <c:autoTitleDeleted val="1"/>
    <c:plotArea>
      <c:layout>
        <c:manualLayout>
          <c:layoutTarget val="inner"/>
          <c:xMode val="edge"/>
          <c:yMode val="edge"/>
          <c:x val="0.23635293622790166"/>
          <c:y val="3.2921802484489823E-2"/>
          <c:w val="0.52493060562666738"/>
          <c:h val="0.93838183102448192"/>
        </c:manualLayout>
      </c:layout>
      <c:pieChart>
        <c:varyColors val="1"/>
        <c:ser>
          <c:idx val="0"/>
          <c:order val="0"/>
          <c:tx>
            <c:strRef>
              <c:f>Lembar1!$B$1</c:f>
              <c:strCache>
                <c:ptCount val="1"/>
                <c:pt idx="0">
                  <c:v>Gender</c:v>
                </c:pt>
              </c:strCache>
            </c:strRef>
          </c:tx>
          <c:explosion val="33"/>
          <c:dPt>
            <c:idx val="0"/>
            <c:bubble3D val="0"/>
            <c:explosion val="0"/>
            <c:spPr>
              <a:solidFill>
                <a:schemeClr val="dk1">
                  <a:tint val="885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BD1E-4F06-9346-8DDB604A6082}"/>
              </c:ext>
            </c:extLst>
          </c:dPt>
          <c:dPt>
            <c:idx val="1"/>
            <c:bubble3D val="0"/>
            <c:explosion val="0"/>
            <c:spPr>
              <a:solidFill>
                <a:schemeClr val="dk1">
                  <a:tint val="55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BD1E-4F06-9346-8DDB604A6082}"/>
              </c:ext>
            </c:extLst>
          </c:dPt>
          <c:dLbls>
            <c:dLbl>
              <c:idx val="0"/>
              <c:layout>
                <c:manualLayout>
                  <c:x val="0.18774932932110955"/>
                  <c:y val="2.7060006738859523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dk1">
                          <a:tint val="88500"/>
                        </a:schemeClr>
                      </a:solidFill>
                      <a:latin typeface="+mn-lt"/>
                      <a:ea typeface="+mn-ea"/>
                      <a:cs typeface="+mn-cs"/>
                    </a:defRPr>
                  </a:pPr>
                  <a:endParaRPr lang="id-ID"/>
                </a:p>
              </c:txPr>
              <c:dLblPos val="bestFit"/>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D1E-4F06-9346-8DDB604A6082}"/>
                </c:ext>
              </c:extLst>
            </c:dLbl>
            <c:dLbl>
              <c:idx val="1"/>
              <c:layout>
                <c:manualLayout>
                  <c:x val="-0.16053914133001201"/>
                  <c:y val="-6.1318237683373918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dk1">
                          <a:tint val="55000"/>
                        </a:schemeClr>
                      </a:solidFill>
                      <a:latin typeface="+mn-lt"/>
                      <a:ea typeface="+mn-ea"/>
                      <a:cs typeface="+mn-cs"/>
                    </a:defRPr>
                  </a:pPr>
                  <a:endParaRPr lang="id-ID"/>
                </a:p>
              </c:txPr>
              <c:dLblPos val="bestFit"/>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D1E-4F06-9346-8DDB604A6082}"/>
                </c:ext>
              </c:extLst>
            </c:dLbl>
            <c:spPr>
              <a:noFill/>
              <a:ln>
                <a:noFill/>
              </a:ln>
              <a:effectLst/>
            </c:sp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Lembar1!$A$2:$A$5</c:f>
              <c:strCache>
                <c:ptCount val="2"/>
                <c:pt idx="0">
                  <c:v>Man</c:v>
                </c:pt>
                <c:pt idx="1">
                  <c:v>Woman</c:v>
                </c:pt>
              </c:strCache>
              <c:extLst/>
            </c:strRef>
          </c:cat>
          <c:val>
            <c:numRef>
              <c:f>Lembar1!$B$2:$B$5</c:f>
              <c:numCache>
                <c:formatCode>General</c:formatCode>
                <c:ptCount val="2"/>
                <c:pt idx="0">
                  <c:v>9</c:v>
                </c:pt>
                <c:pt idx="1">
                  <c:v>41</c:v>
                </c:pt>
              </c:numCache>
              <c:extLst/>
            </c:numRef>
          </c:val>
          <c:extLst>
            <c:ext xmlns:c16="http://schemas.microsoft.com/office/drawing/2014/chart" uri="{C3380CC4-5D6E-409C-BE32-E72D297353CC}">
              <c16:uniqueId val="{00000000-BD1E-4F06-9346-8DDB604A6082}"/>
            </c:ext>
          </c:extLst>
        </c:ser>
        <c:dLbls>
          <c:dLblPos val="outEnd"/>
          <c:showLegendKey val="0"/>
          <c:showVal val="0"/>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d-ID"/>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d-ID"/>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pieChart>
        <c:varyColors val="1"/>
        <c:ser>
          <c:idx val="0"/>
          <c:order val="0"/>
          <c:tx>
            <c:strRef>
              <c:f>Lembar1!$B$1</c:f>
              <c:strCache>
                <c:ptCount val="1"/>
                <c:pt idx="0">
                  <c:v>Penjualan</c:v>
                </c:pt>
              </c:strCache>
            </c:strRef>
          </c:tx>
          <c:dPt>
            <c:idx val="0"/>
            <c:bubble3D val="0"/>
            <c:spPr>
              <a:solidFill>
                <a:schemeClr val="accent1">
                  <a:shade val="53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B56C-4009-82CD-2606C5563143}"/>
              </c:ext>
            </c:extLst>
          </c:dPt>
          <c:dPt>
            <c:idx val="1"/>
            <c:bubble3D val="0"/>
            <c:spPr>
              <a:solidFill>
                <a:schemeClr val="accent1">
                  <a:shade val="76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B56C-4009-82CD-2606C5563143}"/>
              </c:ext>
            </c:extLst>
          </c:dPt>
          <c:dPt>
            <c:idx val="2"/>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B56C-4009-82CD-2606C5563143}"/>
              </c:ext>
            </c:extLst>
          </c:dPt>
          <c:dPt>
            <c:idx val="3"/>
            <c:bubble3D val="0"/>
            <c:spPr>
              <a:solidFill>
                <a:schemeClr val="accent1">
                  <a:tint val="77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B56C-4009-82CD-2606C5563143}"/>
              </c:ext>
            </c:extLst>
          </c:dPt>
          <c:dPt>
            <c:idx val="4"/>
            <c:bubble3D val="0"/>
            <c:spPr>
              <a:solidFill>
                <a:schemeClr val="accent1">
                  <a:tint val="54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B56C-4009-82CD-2606C5563143}"/>
              </c:ext>
            </c:extLst>
          </c:dPt>
          <c:dLbls>
            <c:dLbl>
              <c:idx val="0"/>
              <c:layout>
                <c:manualLayout>
                  <c:x val="9.0236822982949869E-2"/>
                  <c:y val="-1.5271378560354132E-3"/>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hade val="53000"/>
                        </a:schemeClr>
                      </a:solidFill>
                      <a:latin typeface="+mn-lt"/>
                      <a:ea typeface="+mn-ea"/>
                      <a:cs typeface="+mn-cs"/>
                    </a:defRPr>
                  </a:pPr>
                  <a:endParaRPr lang="id-ID"/>
                </a:p>
              </c:txPr>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4-B56C-4009-82CD-2606C5563143}"/>
                </c:ext>
              </c:extLst>
            </c:dLbl>
            <c:dLbl>
              <c:idx val="1"/>
              <c:layout>
                <c:manualLayout>
                  <c:x val="3.2790536333446696E-2"/>
                  <c:y val="-4.5973012803304644E-3"/>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hade val="76000"/>
                        </a:schemeClr>
                      </a:solidFill>
                      <a:latin typeface="+mn-lt"/>
                      <a:ea typeface="+mn-ea"/>
                      <a:cs typeface="+mn-cs"/>
                    </a:defRPr>
                  </a:pPr>
                  <a:endParaRPr lang="id-ID"/>
                </a:p>
              </c:txPr>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B56C-4009-82CD-2606C5563143}"/>
                </c:ext>
              </c:extLst>
            </c:dLbl>
            <c:dLbl>
              <c:idx val="2"/>
              <c:layout>
                <c:manualLayout>
                  <c:x val="9.6672273765601845E-3"/>
                  <c:y val="5.2886359029425137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id-ID"/>
                </a:p>
              </c:txPr>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B56C-4009-82CD-2606C5563143}"/>
                </c:ext>
              </c:extLst>
            </c:dLbl>
            <c:dLbl>
              <c:idx val="3"/>
              <c:layout>
                <c:manualLayout>
                  <c:x val="7.4549529555861804E-2"/>
                  <c:y val="1.9062530951915294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tint val="77000"/>
                        </a:schemeClr>
                      </a:solidFill>
                      <a:latin typeface="+mn-lt"/>
                      <a:ea typeface="+mn-ea"/>
                      <a:cs typeface="+mn-cs"/>
                    </a:defRPr>
                  </a:pPr>
                  <a:endParaRPr lang="id-ID"/>
                </a:p>
              </c:txPr>
              <c:showLegendKey val="1"/>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B56C-4009-82CD-2606C5563143}"/>
                </c:ext>
              </c:extLst>
            </c:dLbl>
            <c:dLbl>
              <c:idx val="4"/>
              <c:layout>
                <c:manualLayout>
                  <c:x val="-3.5040258129194236E-2"/>
                  <c:y val="-2.1653582131254418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tint val="54000"/>
                        </a:schemeClr>
                      </a:solidFill>
                      <a:latin typeface="+mn-lt"/>
                      <a:ea typeface="+mn-ea"/>
                      <a:cs typeface="+mn-cs"/>
                    </a:defRPr>
                  </a:pPr>
                  <a:endParaRPr lang="id-ID"/>
                </a:p>
              </c:txPr>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2-B56C-4009-82CD-2606C5563143}"/>
                </c:ext>
              </c:extLst>
            </c:dLbl>
            <c:spPr>
              <a:noFill/>
              <a:ln>
                <a:noFill/>
              </a:ln>
              <a:effectLst/>
            </c:spPr>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Lembar1!$A$2:$A$6</c:f>
              <c:strCache>
                <c:ptCount val="5"/>
                <c:pt idx="0">
                  <c:v>Ibu Rumah Tangga</c:v>
                </c:pt>
                <c:pt idx="1">
                  <c:v>Mahasiswa</c:v>
                </c:pt>
                <c:pt idx="2">
                  <c:v>Pelajar</c:v>
                </c:pt>
                <c:pt idx="3">
                  <c:v>Professional</c:v>
                </c:pt>
                <c:pt idx="4">
                  <c:v>Wiraswasta</c:v>
                </c:pt>
              </c:strCache>
            </c:strRef>
          </c:cat>
          <c:val>
            <c:numRef>
              <c:f>Lembar1!$B$2:$B$6</c:f>
              <c:numCache>
                <c:formatCode>General</c:formatCode>
                <c:ptCount val="5"/>
                <c:pt idx="0">
                  <c:v>7</c:v>
                </c:pt>
                <c:pt idx="1">
                  <c:v>2</c:v>
                </c:pt>
                <c:pt idx="2">
                  <c:v>3</c:v>
                </c:pt>
                <c:pt idx="3">
                  <c:v>18</c:v>
                </c:pt>
                <c:pt idx="4">
                  <c:v>20</c:v>
                </c:pt>
              </c:numCache>
            </c:numRef>
          </c:val>
          <c:extLst>
            <c:ext xmlns:c16="http://schemas.microsoft.com/office/drawing/2014/chart" uri="{C3380CC4-5D6E-409C-BE32-E72D297353CC}">
              <c16:uniqueId val="{00000000-B56C-4009-82CD-2606C5563143}"/>
            </c:ext>
          </c:extLst>
        </c:ser>
        <c:dLbls>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d-ID"/>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d-ID"/>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5639107611548554E-2"/>
          <c:y val="5.7433335380405029E-2"/>
          <c:w val="0.91436089238845142"/>
          <c:h val="0.80762168039213822"/>
        </c:manualLayout>
      </c:layout>
      <c:stockChart>
        <c:ser>
          <c:idx val="0"/>
          <c:order val="0"/>
          <c:tx>
            <c:strRef>
              <c:f>Lembar1!$B$1</c:f>
              <c:strCache>
                <c:ptCount val="1"/>
                <c:pt idx="0">
                  <c:v>Buka</c:v>
                </c:pt>
              </c:strCache>
            </c:strRef>
          </c:tx>
          <c:spPr>
            <a:ln w="28575" cap="rnd">
              <a:noFill/>
              <a:round/>
            </a:ln>
            <a:effectLst/>
          </c:spPr>
          <c:marker>
            <c:symbol val="none"/>
          </c:marker>
          <c:cat>
            <c:strRef>
              <c:f>Lembar1!$A$2:$A$6</c:f>
              <c:strCache>
                <c:ptCount val="5"/>
                <c:pt idx="0">
                  <c:v>Ibu Rumah Tangga</c:v>
                </c:pt>
                <c:pt idx="1">
                  <c:v>Mahasiswa</c:v>
                </c:pt>
                <c:pt idx="2">
                  <c:v>Pelajar</c:v>
                </c:pt>
                <c:pt idx="3">
                  <c:v>Professional</c:v>
                </c:pt>
                <c:pt idx="4">
                  <c:v>Wiraswasta</c:v>
                </c:pt>
              </c:strCache>
            </c:strRef>
          </c:cat>
          <c:val>
            <c:numRef>
              <c:f>Lembar1!$B$2:$B$6</c:f>
              <c:numCache>
                <c:formatCode>General</c:formatCode>
                <c:ptCount val="5"/>
                <c:pt idx="0">
                  <c:v>34</c:v>
                </c:pt>
                <c:pt idx="1">
                  <c:v>19</c:v>
                </c:pt>
                <c:pt idx="2">
                  <c:v>14</c:v>
                </c:pt>
                <c:pt idx="3">
                  <c:v>29</c:v>
                </c:pt>
                <c:pt idx="4">
                  <c:v>28</c:v>
                </c:pt>
              </c:numCache>
            </c:numRef>
          </c:val>
          <c:smooth val="0"/>
          <c:extLst>
            <c:ext xmlns:c16="http://schemas.microsoft.com/office/drawing/2014/chart" uri="{C3380CC4-5D6E-409C-BE32-E72D297353CC}">
              <c16:uniqueId val="{00000000-43D4-43A6-92D3-11D18163D093}"/>
            </c:ext>
          </c:extLst>
        </c:ser>
        <c:ser>
          <c:idx val="1"/>
          <c:order val="1"/>
          <c:tx>
            <c:strRef>
              <c:f>Lembar1!$C$1</c:f>
              <c:strCache>
                <c:ptCount val="1"/>
                <c:pt idx="0">
                  <c:v>Tinggi</c:v>
                </c:pt>
              </c:strCache>
            </c:strRef>
          </c:tx>
          <c:spPr>
            <a:ln w="28575" cap="rnd">
              <a:noFill/>
              <a:round/>
            </a:ln>
            <a:effectLst/>
          </c:spPr>
          <c:marker>
            <c:symbol val="none"/>
          </c:marker>
          <c:cat>
            <c:strRef>
              <c:f>Lembar1!$A$2:$A$6</c:f>
              <c:strCache>
                <c:ptCount val="5"/>
                <c:pt idx="0">
                  <c:v>Ibu Rumah Tangga</c:v>
                </c:pt>
                <c:pt idx="1">
                  <c:v>Mahasiswa</c:v>
                </c:pt>
                <c:pt idx="2">
                  <c:v>Pelajar</c:v>
                </c:pt>
                <c:pt idx="3">
                  <c:v>Professional</c:v>
                </c:pt>
                <c:pt idx="4">
                  <c:v>Wiraswasta</c:v>
                </c:pt>
              </c:strCache>
            </c:strRef>
          </c:cat>
          <c:val>
            <c:numRef>
              <c:f>Lembar1!$C$2:$C$6</c:f>
              <c:numCache>
                <c:formatCode>General</c:formatCode>
                <c:ptCount val="5"/>
                <c:pt idx="0">
                  <c:v>63</c:v>
                </c:pt>
                <c:pt idx="1">
                  <c:v>19</c:v>
                </c:pt>
                <c:pt idx="2">
                  <c:v>16</c:v>
                </c:pt>
                <c:pt idx="3">
                  <c:v>56</c:v>
                </c:pt>
                <c:pt idx="4">
                  <c:v>63</c:v>
                </c:pt>
              </c:numCache>
            </c:numRef>
          </c:val>
          <c:smooth val="0"/>
          <c:extLst>
            <c:ext xmlns:c16="http://schemas.microsoft.com/office/drawing/2014/chart" uri="{C3380CC4-5D6E-409C-BE32-E72D297353CC}">
              <c16:uniqueId val="{00000001-43D4-43A6-92D3-11D18163D093}"/>
            </c:ext>
          </c:extLst>
        </c:ser>
        <c:ser>
          <c:idx val="2"/>
          <c:order val="2"/>
          <c:tx>
            <c:strRef>
              <c:f>Lembar1!$D$1</c:f>
              <c:strCache>
                <c:ptCount val="1"/>
                <c:pt idx="0">
                  <c:v>Rendah</c:v>
                </c:pt>
              </c:strCache>
            </c:strRef>
          </c:tx>
          <c:spPr>
            <a:ln w="28575" cap="rnd">
              <a:noFill/>
              <a:round/>
            </a:ln>
            <a:effectLst/>
          </c:spPr>
          <c:marker>
            <c:symbol val="none"/>
          </c:marker>
          <c:cat>
            <c:strRef>
              <c:f>Lembar1!$A$2:$A$6</c:f>
              <c:strCache>
                <c:ptCount val="5"/>
                <c:pt idx="0">
                  <c:v>Ibu Rumah Tangga</c:v>
                </c:pt>
                <c:pt idx="1">
                  <c:v>Mahasiswa</c:v>
                </c:pt>
                <c:pt idx="2">
                  <c:v>Pelajar</c:v>
                </c:pt>
                <c:pt idx="3">
                  <c:v>Professional</c:v>
                </c:pt>
                <c:pt idx="4">
                  <c:v>Wiraswasta</c:v>
                </c:pt>
              </c:strCache>
            </c:strRef>
          </c:cat>
          <c:val>
            <c:numRef>
              <c:f>Lembar1!$D$2:$D$6</c:f>
              <c:numCache>
                <c:formatCode>General</c:formatCode>
                <c:ptCount val="5"/>
                <c:pt idx="0">
                  <c:v>24</c:v>
                </c:pt>
                <c:pt idx="1">
                  <c:v>19</c:v>
                </c:pt>
                <c:pt idx="2">
                  <c:v>14</c:v>
                </c:pt>
                <c:pt idx="3">
                  <c:v>20</c:v>
                </c:pt>
                <c:pt idx="4">
                  <c:v>18</c:v>
                </c:pt>
              </c:numCache>
            </c:numRef>
          </c:val>
          <c:smooth val="0"/>
          <c:extLst>
            <c:ext xmlns:c16="http://schemas.microsoft.com/office/drawing/2014/chart" uri="{C3380CC4-5D6E-409C-BE32-E72D297353CC}">
              <c16:uniqueId val="{00000002-43D4-43A6-92D3-11D18163D093}"/>
            </c:ext>
          </c:extLst>
        </c:ser>
        <c:ser>
          <c:idx val="3"/>
          <c:order val="3"/>
          <c:tx>
            <c:strRef>
              <c:f>Lembar1!$E$1</c:f>
              <c:strCache>
                <c:ptCount val="1"/>
                <c:pt idx="0">
                  <c:v>Tutup</c:v>
                </c:pt>
              </c:strCache>
            </c:strRef>
          </c:tx>
          <c:spPr>
            <a:ln w="28575" cap="rnd">
              <a:noFill/>
              <a:round/>
            </a:ln>
            <a:effectLst/>
          </c:spPr>
          <c:marker>
            <c:symbol val="none"/>
          </c:marker>
          <c:cat>
            <c:strRef>
              <c:f>Lembar1!$A$2:$A$6</c:f>
              <c:strCache>
                <c:ptCount val="5"/>
                <c:pt idx="0">
                  <c:v>Ibu Rumah Tangga</c:v>
                </c:pt>
                <c:pt idx="1">
                  <c:v>Mahasiswa</c:v>
                </c:pt>
                <c:pt idx="2">
                  <c:v>Pelajar</c:v>
                </c:pt>
                <c:pt idx="3">
                  <c:v>Professional</c:v>
                </c:pt>
                <c:pt idx="4">
                  <c:v>Wiraswasta</c:v>
                </c:pt>
              </c:strCache>
            </c:strRef>
          </c:cat>
          <c:val>
            <c:numRef>
              <c:f>Lembar1!$E$2:$E$6</c:f>
              <c:numCache>
                <c:formatCode>General</c:formatCode>
                <c:ptCount val="5"/>
                <c:pt idx="0">
                  <c:v>50</c:v>
                </c:pt>
                <c:pt idx="1">
                  <c:v>19</c:v>
                </c:pt>
                <c:pt idx="2">
                  <c:v>15</c:v>
                </c:pt>
                <c:pt idx="3">
                  <c:v>52</c:v>
                </c:pt>
                <c:pt idx="4">
                  <c:v>49</c:v>
                </c:pt>
              </c:numCache>
            </c:numRef>
          </c:val>
          <c:smooth val="0"/>
          <c:extLst>
            <c:ext xmlns:c16="http://schemas.microsoft.com/office/drawing/2014/chart" uri="{C3380CC4-5D6E-409C-BE32-E72D297353CC}">
              <c16:uniqueId val="{00000003-43D4-43A6-92D3-11D18163D093}"/>
            </c:ext>
          </c:extLst>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upDownBars>
          <c:gapWidth val="150"/>
          <c:upBars>
            <c:spPr>
              <a:solidFill>
                <a:schemeClr val="lt1"/>
              </a:solidFill>
              <a:ln w="9525" cap="flat" cmpd="sng" algn="ctr">
                <a:solidFill>
                  <a:schemeClr val="tx1">
                    <a:lumMod val="65000"/>
                    <a:lumOff val="35000"/>
                  </a:schemeClr>
                </a:solidFill>
                <a:round/>
              </a:ln>
              <a:effectLst/>
            </c:spPr>
          </c:upBars>
          <c:downBars>
            <c:spPr>
              <a:solidFill>
                <a:schemeClr val="dk1">
                  <a:lumMod val="75000"/>
                  <a:lumOff val="25000"/>
                </a:schemeClr>
              </a:solidFill>
              <a:ln w="9525" cap="flat" cmpd="sng" algn="ctr">
                <a:solidFill>
                  <a:schemeClr val="tx1">
                    <a:lumMod val="65000"/>
                    <a:lumOff val="35000"/>
                  </a:schemeClr>
                </a:solidFill>
                <a:round/>
              </a:ln>
              <a:effectLst/>
            </c:spPr>
          </c:downBars>
        </c:upDownBars>
        <c:axId val="207135872"/>
        <c:axId val="274756544"/>
      </c:stockChart>
      <c:catAx>
        <c:axId val="207135872"/>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d-ID"/>
          </a:p>
        </c:txPr>
        <c:crossAx val="274756544"/>
        <c:crosses val="autoZero"/>
        <c:auto val="1"/>
        <c:lblAlgn val="ctr"/>
        <c:lblOffset val="100"/>
        <c:noMultiLvlLbl val="0"/>
      </c:catAx>
      <c:valAx>
        <c:axId val="2747565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d-ID"/>
          </a:p>
        </c:txPr>
        <c:crossAx val="2071358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d-ID"/>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d-ID"/>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Lembar1!$B$1</c:f>
              <c:strCache>
                <c:ptCount val="1"/>
                <c:pt idx="0">
                  <c:v>Cluster</c:v>
                </c:pt>
              </c:strCache>
            </c:strRef>
          </c:tx>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invertIfNegative val="0"/>
          <c:dLbls>
            <c:dLbl>
              <c:idx val="0"/>
              <c:layout>
                <c:manualLayout>
                  <c:x val="2.1430425752855659E-2"/>
                  <c:y val="3.5415257841203002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4602-485E-80F6-0CEDEA47493A}"/>
                </c:ext>
              </c:extLst>
            </c:dLbl>
            <c:dLbl>
              <c:idx val="1"/>
              <c:layout>
                <c:manualLayout>
                  <c:x val="2.3078920041536864E-2"/>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4602-485E-80F6-0CEDEA47493A}"/>
                </c:ext>
              </c:extLst>
            </c:dLbl>
            <c:dLbl>
              <c:idx val="3"/>
              <c:layout>
                <c:manualLayout>
                  <c:x val="-2.9672897196261681E-2"/>
                  <c:y val="3.5415257841203002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4602-485E-80F6-0CEDEA47493A}"/>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id-ID"/>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Lembar1!$A$2:$A$6</c:f>
              <c:strCache>
                <c:ptCount val="5"/>
                <c:pt idx="0">
                  <c:v>Ibu Rumah Tangga</c:v>
                </c:pt>
                <c:pt idx="1">
                  <c:v>Mahasiswa</c:v>
                </c:pt>
                <c:pt idx="2">
                  <c:v>Pelajar</c:v>
                </c:pt>
                <c:pt idx="3">
                  <c:v>Professional</c:v>
                </c:pt>
                <c:pt idx="4">
                  <c:v>Wiraswasta</c:v>
                </c:pt>
              </c:strCache>
            </c:strRef>
          </c:cat>
          <c:val>
            <c:numRef>
              <c:f>Lembar1!$B$2:$B$6</c:f>
              <c:numCache>
                <c:formatCode>General</c:formatCode>
                <c:ptCount val="5"/>
                <c:pt idx="0">
                  <c:v>6120366</c:v>
                </c:pt>
                <c:pt idx="1">
                  <c:v>3045350</c:v>
                </c:pt>
                <c:pt idx="2">
                  <c:v>2722700</c:v>
                </c:pt>
                <c:pt idx="3">
                  <c:v>5251224</c:v>
                </c:pt>
                <c:pt idx="4">
                  <c:v>9833209</c:v>
                </c:pt>
              </c:numCache>
            </c:numRef>
          </c:val>
          <c:extLst>
            <c:ext xmlns:c16="http://schemas.microsoft.com/office/drawing/2014/chart" uri="{C3380CC4-5D6E-409C-BE32-E72D297353CC}">
              <c16:uniqueId val="{00000000-4602-485E-80F6-0CEDEA47493A}"/>
            </c:ext>
          </c:extLst>
        </c:ser>
        <c:ser>
          <c:idx val="1"/>
          <c:order val="1"/>
          <c:tx>
            <c:strRef>
              <c:f>Lembar1!$C$1</c:f>
              <c:strCache>
                <c:ptCount val="1"/>
                <c:pt idx="0">
                  <c:v>Sector</c:v>
                </c:pt>
              </c:strCache>
            </c:strRef>
          </c:tx>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a:noFill/>
            </a:ln>
            <a:effectLst/>
          </c:spPr>
          <c:invertIfNegative val="0"/>
          <c:dLbls>
            <c:dLbl>
              <c:idx val="0"/>
              <c:layout>
                <c:manualLayout>
                  <c:x val="2.4727414330218068E-2"/>
                  <c:y val="1.062457735236090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602-485E-80F6-0CEDEA47493A}"/>
                </c:ext>
              </c:extLst>
            </c:dLbl>
            <c:dLbl>
              <c:idx val="2"/>
              <c:layout>
                <c:manualLayout>
                  <c:x val="-6.0444092329665017E-17"/>
                  <c:y val="-3.8956783625323302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4602-485E-80F6-0CEDEA47493A}"/>
                </c:ext>
              </c:extLst>
            </c:dLbl>
            <c:dLbl>
              <c:idx val="4"/>
              <c:layout>
                <c:manualLayout>
                  <c:x val="-1.2088818465933003E-16"/>
                  <c:y val="-2.833220627296240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4602-485E-80F6-0CEDEA47493A}"/>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id-ID"/>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Lembar1!$A$2:$A$6</c:f>
              <c:strCache>
                <c:ptCount val="5"/>
                <c:pt idx="0">
                  <c:v>Ibu Rumah Tangga</c:v>
                </c:pt>
                <c:pt idx="1">
                  <c:v>Mahasiswa</c:v>
                </c:pt>
                <c:pt idx="2">
                  <c:v>Pelajar</c:v>
                </c:pt>
                <c:pt idx="3">
                  <c:v>Professional</c:v>
                </c:pt>
                <c:pt idx="4">
                  <c:v>Wiraswasta</c:v>
                </c:pt>
              </c:strCache>
            </c:strRef>
          </c:cat>
          <c:val>
            <c:numRef>
              <c:f>Lembar1!$C$2:$C$6</c:f>
              <c:numCache>
                <c:formatCode>General</c:formatCode>
                <c:ptCount val="5"/>
                <c:pt idx="0">
                  <c:v>5006780</c:v>
                </c:pt>
                <c:pt idx="2">
                  <c:v>2879350</c:v>
                </c:pt>
                <c:pt idx="3">
                  <c:v>5971572</c:v>
                </c:pt>
                <c:pt idx="4">
                  <c:v>10224130</c:v>
                </c:pt>
              </c:numCache>
            </c:numRef>
          </c:val>
          <c:extLst>
            <c:ext xmlns:c16="http://schemas.microsoft.com/office/drawing/2014/chart" uri="{C3380CC4-5D6E-409C-BE32-E72D297353CC}">
              <c16:uniqueId val="{00000001-4602-485E-80F6-0CEDEA47493A}"/>
            </c:ext>
          </c:extLst>
        </c:ser>
        <c:dLbls>
          <c:dLblPos val="outEnd"/>
          <c:showLegendKey val="0"/>
          <c:showVal val="1"/>
          <c:showCatName val="0"/>
          <c:showSerName val="0"/>
          <c:showPercent val="0"/>
          <c:showBubbleSize val="0"/>
        </c:dLbls>
        <c:gapWidth val="355"/>
        <c:overlap val="-70"/>
        <c:axId val="533180704"/>
        <c:axId val="539496816"/>
      </c:barChart>
      <c:catAx>
        <c:axId val="5331807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d-ID"/>
          </a:p>
        </c:txPr>
        <c:crossAx val="539496816"/>
        <c:crosses val="autoZero"/>
        <c:auto val="1"/>
        <c:lblAlgn val="ctr"/>
        <c:lblOffset val="100"/>
        <c:noMultiLvlLbl val="0"/>
      </c:catAx>
      <c:valAx>
        <c:axId val="539496816"/>
        <c:scaling>
          <c:orientation val="minMax"/>
        </c:scaling>
        <c:delete val="0"/>
        <c:axPos val="l"/>
        <c:majorGridlines>
          <c:spPr>
            <a:ln w="9525" cap="flat" cmpd="sng" algn="ctr">
              <a:gradFill>
                <a:gsLst>
                  <a:gs pos="100000">
                    <a:schemeClr val="tx1">
                      <a:lumMod val="5000"/>
                      <a:lumOff val="95000"/>
                    </a:schemeClr>
                  </a:gs>
                  <a:gs pos="0">
                    <a:schemeClr val="tx1">
                      <a:lumMod val="25000"/>
                      <a:lumOff val="7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d-ID"/>
          </a:p>
        </c:txPr>
        <c:crossAx val="5331807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id-ID"/>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d-ID"/>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media/hdphoto1.wdp>
</file>

<file path=ppt/media/hdphoto2.wdp>
</file>

<file path=ppt/media/hdphoto3.wdp>
</file>

<file path=ppt/media/hdphoto4.wdp>
</file>

<file path=ppt/media/hdphoto5.wdp>
</file>

<file path=ppt/media/hdphoto6.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7626417603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7626417603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99570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23387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8106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2560825"/>
            <a:ext cx="4595700" cy="18924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3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75" y="1007350"/>
            <a:ext cx="2208900" cy="569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1" name="Google Shape;11;p2"/>
          <p:cNvCxnSpPr/>
          <p:nvPr/>
        </p:nvCxnSpPr>
        <p:spPr>
          <a:xfrm>
            <a:off x="3167225" y="539500"/>
            <a:ext cx="60726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rot="10800000">
            <a:off x="843077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61"/>
        <p:cNvGrpSpPr/>
        <p:nvPr/>
      </p:nvGrpSpPr>
      <p:grpSpPr>
        <a:xfrm>
          <a:off x="0" y="0"/>
          <a:ext cx="0" cy="0"/>
          <a:chOff x="0" y="0"/>
          <a:chExt cx="0" cy="0"/>
        </a:xfrm>
      </p:grpSpPr>
      <p:cxnSp>
        <p:nvCxnSpPr>
          <p:cNvPr id="162" name="Google Shape;162;p26"/>
          <p:cNvCxnSpPr/>
          <p:nvPr/>
        </p:nvCxnSpPr>
        <p:spPr>
          <a:xfrm>
            <a:off x="3167225" y="539500"/>
            <a:ext cx="6072600" cy="0"/>
          </a:xfrm>
          <a:prstGeom prst="straightConnector1">
            <a:avLst/>
          </a:prstGeom>
          <a:noFill/>
          <a:ln w="9525" cap="flat" cmpd="sng">
            <a:solidFill>
              <a:schemeClr val="dk1"/>
            </a:solidFill>
            <a:prstDash val="solid"/>
            <a:round/>
            <a:headEnd type="none" w="med" len="med"/>
            <a:tailEnd type="none" w="med" len="med"/>
          </a:ln>
        </p:spPr>
      </p:cxnSp>
      <p:cxnSp>
        <p:nvCxnSpPr>
          <p:cNvPr id="163" name="Google Shape;163;p26"/>
          <p:cNvCxnSpPr/>
          <p:nvPr/>
        </p:nvCxnSpPr>
        <p:spPr>
          <a:xfrm rot="10800000">
            <a:off x="843077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713225" y="3762200"/>
            <a:ext cx="2822700" cy="8418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713225" y="2734600"/>
            <a:ext cx="1288800" cy="8418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a:spLocks noGrp="1"/>
          </p:cNvSpPr>
          <p:nvPr>
            <p:ph type="pic" idx="3"/>
          </p:nvPr>
        </p:nvSpPr>
        <p:spPr>
          <a:xfrm flipH="1">
            <a:off x="5468450" y="819367"/>
            <a:ext cx="2623800" cy="3826800"/>
          </a:xfrm>
          <a:prstGeom prst="rect">
            <a:avLst/>
          </a:prstGeom>
          <a:noFill/>
          <a:ln>
            <a:noFill/>
          </a:ln>
        </p:spPr>
      </p:sp>
      <p:cxnSp>
        <p:nvCxnSpPr>
          <p:cNvPr id="17" name="Google Shape;17;p3"/>
          <p:cNvCxnSpPr/>
          <p:nvPr/>
        </p:nvCxnSpPr>
        <p:spPr>
          <a:xfrm>
            <a:off x="3167225" y="539500"/>
            <a:ext cx="6072600" cy="0"/>
          </a:xfrm>
          <a:prstGeom prst="straightConnector1">
            <a:avLst/>
          </a:prstGeom>
          <a:noFill/>
          <a:ln w="9525" cap="flat" cmpd="sng">
            <a:solidFill>
              <a:schemeClr val="dk1"/>
            </a:solidFill>
            <a:prstDash val="solid"/>
            <a:round/>
            <a:headEnd type="none" w="med" len="med"/>
            <a:tailEnd type="none" w="med" len="med"/>
          </a:ln>
        </p:spPr>
      </p:cxnSp>
      <p:cxnSp>
        <p:nvCxnSpPr>
          <p:cNvPr id="18" name="Google Shape;18;p3"/>
          <p:cNvCxnSpPr/>
          <p:nvPr/>
        </p:nvCxnSpPr>
        <p:spPr>
          <a:xfrm rot="10800000">
            <a:off x="843077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 name="Google Shape;21;p4"/>
          <p:cNvSpPr txBox="1">
            <a:spLocks noGrp="1"/>
          </p:cNvSpPr>
          <p:nvPr>
            <p:ph type="body" idx="1"/>
          </p:nvPr>
        </p:nvSpPr>
        <p:spPr>
          <a:xfrm>
            <a:off x="720000" y="1187601"/>
            <a:ext cx="7704000" cy="3879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SzPts val="1200"/>
              <a:buFont typeface="Nunito Light"/>
              <a:buChar char="●"/>
              <a:defRPr sz="1400"/>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cxnSp>
        <p:nvCxnSpPr>
          <p:cNvPr id="22" name="Google Shape;22;p4"/>
          <p:cNvCxnSpPr/>
          <p:nvPr/>
        </p:nvCxnSpPr>
        <p:spPr>
          <a:xfrm>
            <a:off x="7161050" y="303000"/>
            <a:ext cx="2078700" cy="0"/>
          </a:xfrm>
          <a:prstGeom prst="straightConnector1">
            <a:avLst/>
          </a:prstGeom>
          <a:noFill/>
          <a:ln w="9525" cap="flat" cmpd="sng">
            <a:solidFill>
              <a:schemeClr val="dk1"/>
            </a:solidFill>
            <a:prstDash val="solid"/>
            <a:round/>
            <a:headEnd type="none" w="med" len="med"/>
            <a:tailEnd type="none" w="med" len="med"/>
          </a:ln>
        </p:spPr>
      </p:cxnSp>
      <p:cxnSp>
        <p:nvCxnSpPr>
          <p:cNvPr id="23" name="Google Shape;23;p4"/>
          <p:cNvCxnSpPr/>
          <p:nvPr/>
        </p:nvCxnSpPr>
        <p:spPr>
          <a:xfrm rot="10800000">
            <a:off x="876862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5"/>
          <p:cNvSpPr txBox="1">
            <a:spLocks noGrp="1"/>
          </p:cNvSpPr>
          <p:nvPr>
            <p:ph type="subTitle" idx="1"/>
          </p:nvPr>
        </p:nvSpPr>
        <p:spPr>
          <a:xfrm>
            <a:off x="4299414" y="2860575"/>
            <a:ext cx="2695800" cy="160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 name="Google Shape;27;p5"/>
          <p:cNvSpPr txBox="1">
            <a:spLocks noGrp="1"/>
          </p:cNvSpPr>
          <p:nvPr>
            <p:ph type="subTitle" idx="2"/>
          </p:nvPr>
        </p:nvSpPr>
        <p:spPr>
          <a:xfrm>
            <a:off x="713225" y="2860581"/>
            <a:ext cx="2695800" cy="160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 name="Google Shape;28;p5"/>
          <p:cNvSpPr txBox="1">
            <a:spLocks noGrp="1"/>
          </p:cNvSpPr>
          <p:nvPr>
            <p:ph type="subTitle" idx="3"/>
          </p:nvPr>
        </p:nvSpPr>
        <p:spPr>
          <a:xfrm>
            <a:off x="713237" y="2123225"/>
            <a:ext cx="2695800" cy="83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9" name="Google Shape;29;p5"/>
          <p:cNvSpPr txBox="1">
            <a:spLocks noGrp="1"/>
          </p:cNvSpPr>
          <p:nvPr>
            <p:ph type="subTitle" idx="4"/>
          </p:nvPr>
        </p:nvSpPr>
        <p:spPr>
          <a:xfrm>
            <a:off x="4299412" y="2123225"/>
            <a:ext cx="2695800" cy="83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cxnSp>
        <p:nvCxnSpPr>
          <p:cNvPr id="30" name="Google Shape;30;p5"/>
          <p:cNvCxnSpPr/>
          <p:nvPr/>
        </p:nvCxnSpPr>
        <p:spPr>
          <a:xfrm>
            <a:off x="7161050" y="303000"/>
            <a:ext cx="2078700" cy="0"/>
          </a:xfrm>
          <a:prstGeom prst="straightConnector1">
            <a:avLst/>
          </a:prstGeom>
          <a:noFill/>
          <a:ln w="9525" cap="flat" cmpd="sng">
            <a:solidFill>
              <a:schemeClr val="dk1"/>
            </a:solidFill>
            <a:prstDash val="solid"/>
            <a:round/>
            <a:headEnd type="none" w="med" len="med"/>
            <a:tailEnd type="none" w="med" len="med"/>
          </a:ln>
        </p:spPr>
      </p:cxnSp>
      <p:cxnSp>
        <p:nvCxnSpPr>
          <p:cNvPr id="31" name="Google Shape;31;p5"/>
          <p:cNvCxnSpPr/>
          <p:nvPr/>
        </p:nvCxnSpPr>
        <p:spPr>
          <a:xfrm rot="10800000">
            <a:off x="876862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4" name="Google Shape;34;p6"/>
          <p:cNvCxnSpPr/>
          <p:nvPr/>
        </p:nvCxnSpPr>
        <p:spPr>
          <a:xfrm>
            <a:off x="7161050" y="303000"/>
            <a:ext cx="2078700" cy="0"/>
          </a:xfrm>
          <a:prstGeom prst="straightConnector1">
            <a:avLst/>
          </a:prstGeom>
          <a:noFill/>
          <a:ln w="9525" cap="flat" cmpd="sng">
            <a:solidFill>
              <a:schemeClr val="dk1"/>
            </a:solidFill>
            <a:prstDash val="solid"/>
            <a:round/>
            <a:headEnd type="none" w="med" len="med"/>
            <a:tailEnd type="none" w="med" len="med"/>
          </a:ln>
        </p:spPr>
      </p:cxnSp>
      <p:cxnSp>
        <p:nvCxnSpPr>
          <p:cNvPr id="35" name="Google Shape;35;p6"/>
          <p:cNvCxnSpPr/>
          <p:nvPr/>
        </p:nvCxnSpPr>
        <p:spPr>
          <a:xfrm rot="10800000">
            <a:off x="876862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cxnSp>
        <p:nvCxnSpPr>
          <p:cNvPr id="44" name="Google Shape;44;p8"/>
          <p:cNvCxnSpPr/>
          <p:nvPr/>
        </p:nvCxnSpPr>
        <p:spPr>
          <a:xfrm>
            <a:off x="7161050" y="303000"/>
            <a:ext cx="2078700" cy="0"/>
          </a:xfrm>
          <a:prstGeom prst="straightConnector1">
            <a:avLst/>
          </a:prstGeom>
          <a:noFill/>
          <a:ln w="9525" cap="flat" cmpd="sng">
            <a:solidFill>
              <a:schemeClr val="dk1"/>
            </a:solidFill>
            <a:prstDash val="solid"/>
            <a:round/>
            <a:headEnd type="none" w="med" len="med"/>
            <a:tailEnd type="none" w="med" len="med"/>
          </a:ln>
        </p:spPr>
      </p:cxnSp>
      <p:cxnSp>
        <p:nvCxnSpPr>
          <p:cNvPr id="45" name="Google Shape;45;p8"/>
          <p:cNvCxnSpPr/>
          <p:nvPr/>
        </p:nvCxnSpPr>
        <p:spPr>
          <a:xfrm rot="10800000">
            <a:off x="876862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8" name="Google Shape;48;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cxnSp>
        <p:nvCxnSpPr>
          <p:cNvPr id="49" name="Google Shape;49;p9"/>
          <p:cNvCxnSpPr/>
          <p:nvPr/>
        </p:nvCxnSpPr>
        <p:spPr>
          <a:xfrm>
            <a:off x="3167225" y="539500"/>
            <a:ext cx="6072600" cy="0"/>
          </a:xfrm>
          <a:prstGeom prst="straightConnector1">
            <a:avLst/>
          </a:prstGeom>
          <a:noFill/>
          <a:ln w="9525" cap="flat" cmpd="sng">
            <a:solidFill>
              <a:schemeClr val="dk1"/>
            </a:solidFill>
            <a:prstDash val="solid"/>
            <a:round/>
            <a:headEnd type="none" w="med" len="med"/>
            <a:tailEnd type="none" w="med" len="med"/>
          </a:ln>
        </p:spPr>
      </p:cxnSp>
      <p:cxnSp>
        <p:nvCxnSpPr>
          <p:cNvPr id="50" name="Google Shape;50;p9"/>
          <p:cNvCxnSpPr/>
          <p:nvPr/>
        </p:nvCxnSpPr>
        <p:spPr>
          <a:xfrm rot="10800000">
            <a:off x="843077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58"/>
        <p:cNvGrpSpPr/>
        <p:nvPr/>
      </p:nvGrpSpPr>
      <p:grpSpPr>
        <a:xfrm>
          <a:off x="0" y="0"/>
          <a:ext cx="0" cy="0"/>
          <a:chOff x="0" y="0"/>
          <a:chExt cx="0" cy="0"/>
        </a:xfrm>
      </p:grpSpPr>
      <p:cxnSp>
        <p:nvCxnSpPr>
          <p:cNvPr id="159" name="Google Shape;159;p25"/>
          <p:cNvCxnSpPr/>
          <p:nvPr/>
        </p:nvCxnSpPr>
        <p:spPr>
          <a:xfrm>
            <a:off x="7161050" y="303000"/>
            <a:ext cx="2078700" cy="0"/>
          </a:xfrm>
          <a:prstGeom prst="straightConnector1">
            <a:avLst/>
          </a:prstGeom>
          <a:noFill/>
          <a:ln w="9525" cap="flat" cmpd="sng">
            <a:solidFill>
              <a:schemeClr val="dk1"/>
            </a:solidFill>
            <a:prstDash val="solid"/>
            <a:round/>
            <a:headEnd type="none" w="med" len="med"/>
            <a:tailEnd type="none" w="med" len="med"/>
          </a:ln>
        </p:spPr>
      </p:cxnSp>
      <p:cxnSp>
        <p:nvCxnSpPr>
          <p:cNvPr id="160" name="Google Shape;160;p25"/>
          <p:cNvCxnSpPr/>
          <p:nvPr/>
        </p:nvCxnSpPr>
        <p:spPr>
          <a:xfrm rot="10800000">
            <a:off x="876862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layfair Display Medium"/>
              <a:buNone/>
              <a:defRPr sz="2800">
                <a:solidFill>
                  <a:schemeClr val="dk1"/>
                </a:solidFill>
                <a:latin typeface="Playfair Display Medium"/>
                <a:ea typeface="Playfair Display Medium"/>
                <a:cs typeface="Playfair Display Medium"/>
                <a:sym typeface="Playfair Display Medium"/>
              </a:defRPr>
            </a:lvl1pPr>
            <a:lvl2pPr lvl="1"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2pPr>
            <a:lvl3pPr lvl="2"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3pPr>
            <a:lvl4pPr lvl="3"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4pPr>
            <a:lvl5pPr lvl="4"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5pPr>
            <a:lvl6pPr lvl="5"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6pPr>
            <a:lvl7pPr lvl="6"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7pPr>
            <a:lvl8pPr lvl="7"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8pPr>
            <a:lvl9pPr lvl="8"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1600"/>
              </a:spcBef>
              <a:spcAft>
                <a:spcPts val="160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8" r:id="rId8"/>
    <p:sldLayoutId id="2147483671" r:id="rId9"/>
    <p:sldLayoutId id="2147483672"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png"/><Relationship Id="rId11" Type="http://schemas.microsoft.com/office/2007/relationships/hdphoto" Target="../media/hdphoto6.wdp"/><Relationship Id="rId5" Type="http://schemas.microsoft.com/office/2007/relationships/hdphoto" Target="../media/hdphoto3.wdp"/><Relationship Id="rId10" Type="http://schemas.openxmlformats.org/officeDocument/2006/relationships/image" Target="../media/image6.png"/><Relationship Id="rId4" Type="http://schemas.openxmlformats.org/officeDocument/2006/relationships/image" Target="../media/image3.png"/><Relationship Id="rId9" Type="http://schemas.microsoft.com/office/2007/relationships/hdphoto" Target="../media/hdphoto5.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026" name="Picture 2">
            <a:extLst>
              <a:ext uri="{FF2B5EF4-FFF2-40B4-BE49-F238E27FC236}">
                <a16:creationId xmlns:a16="http://schemas.microsoft.com/office/drawing/2014/main" id="{4079DA6C-210D-E5AC-FA5A-F5EA79369BD9}"/>
              </a:ext>
            </a:extLst>
          </p:cNvPr>
          <p:cNvPicPr>
            <a:picLocks noChangeAspect="1" noChangeArrowheads="1"/>
          </p:cNvPicPr>
          <p:nvPr/>
        </p:nvPicPr>
        <p:blipFill>
          <a:blip r:embed="rId3">
            <a:duotone>
              <a:prstClr val="black"/>
              <a:schemeClr val="tx2">
                <a:tint val="45000"/>
                <a:satMod val="400000"/>
              </a:schemeClr>
            </a:duotone>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74" name="Google Shape;174;p30"/>
          <p:cNvSpPr txBox="1">
            <a:spLocks noGrp="1"/>
          </p:cNvSpPr>
          <p:nvPr>
            <p:ph type="ctrTitle"/>
          </p:nvPr>
        </p:nvSpPr>
        <p:spPr>
          <a:xfrm>
            <a:off x="706245" y="1471921"/>
            <a:ext cx="5136143" cy="189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6000" b="1" dirty="0" err="1">
                <a:solidFill>
                  <a:schemeClr val="bg1"/>
                </a:solidFill>
              </a:rPr>
              <a:t>Customer</a:t>
            </a:r>
            <a:r>
              <a:rPr lang="id-ID" sz="6000" b="1" dirty="0">
                <a:solidFill>
                  <a:schemeClr val="bg1"/>
                </a:solidFill>
              </a:rPr>
              <a:t> </a:t>
            </a:r>
            <a:r>
              <a:rPr lang="id-ID" sz="6000" b="1" dirty="0" err="1">
                <a:solidFill>
                  <a:schemeClr val="bg1"/>
                </a:solidFill>
              </a:rPr>
              <a:t>Segmentation</a:t>
            </a:r>
            <a:endParaRPr sz="6000" b="1" dirty="0">
              <a:solidFill>
                <a:schemeClr val="bg1"/>
              </a:solidFill>
            </a:endParaRPr>
          </a:p>
        </p:txBody>
      </p:sp>
      <p:sp>
        <p:nvSpPr>
          <p:cNvPr id="4" name="Kotak Teks 3">
            <a:extLst>
              <a:ext uri="{FF2B5EF4-FFF2-40B4-BE49-F238E27FC236}">
                <a16:creationId xmlns:a16="http://schemas.microsoft.com/office/drawing/2014/main" id="{5762416D-ACC8-3267-7EA7-4BD21021ECDA}"/>
              </a:ext>
            </a:extLst>
          </p:cNvPr>
          <p:cNvSpPr txBox="1"/>
          <p:nvPr/>
        </p:nvSpPr>
        <p:spPr>
          <a:xfrm>
            <a:off x="706245" y="418697"/>
            <a:ext cx="2124299" cy="276999"/>
          </a:xfrm>
          <a:prstGeom prst="rect">
            <a:avLst/>
          </a:prstGeom>
          <a:noFill/>
        </p:spPr>
        <p:txBody>
          <a:bodyPr wrap="none" rtlCol="0">
            <a:spAutoFit/>
          </a:bodyPr>
          <a:lstStyle/>
          <a:p>
            <a:r>
              <a:rPr lang="id-ID" sz="1200" b="1" dirty="0">
                <a:solidFill>
                  <a:schemeClr val="bg1"/>
                </a:solidFill>
                <a:latin typeface="DM Sans" pitchFamily="2" charset="0"/>
              </a:rPr>
              <a:t>CREATED BY SAEFUL AMRI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ambar 5">
            <a:extLst>
              <a:ext uri="{FF2B5EF4-FFF2-40B4-BE49-F238E27FC236}">
                <a16:creationId xmlns:a16="http://schemas.microsoft.com/office/drawing/2014/main" id="{954D497E-73B3-115E-8540-88BA096786B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0" b="100000" l="0" r="100000">
                        <a14:foregroundMark x1="73906" y1="83125" x2="73906" y2="83125"/>
                        <a14:foregroundMark x1="83438" y1="88594" x2="83438" y2="88594"/>
                        <a14:foregroundMark x1="82344" y1="82031" x2="82344" y2="82031"/>
                        <a14:foregroundMark x1="76094" y1="75781" x2="76094" y2="75781"/>
                        <a14:foregroundMark x1="88125" y1="93750" x2="7656" y2="97813"/>
                        <a14:foregroundMark x1="9844" y1="76563" x2="25938" y2="71094"/>
                        <a14:foregroundMark x1="69063" y1="68438" x2="94688" y2="90156"/>
                        <a14:foregroundMark x1="4375" y1="89063" x2="313" y2="94844"/>
                        <a14:backgroundMark x1="71250" y1="6250" x2="85938" y2="53438"/>
                        <a14:backgroundMark x1="92188" y1="66250" x2="92188" y2="66250"/>
                        <a14:backgroundMark x1="92188" y1="30469" x2="92188" y2="30469"/>
                        <a14:backgroundMark x1="3594" y1="5156" x2="20781" y2="5938"/>
                        <a14:backgroundMark x1="2500" y1="8125" x2="1719" y2="29688"/>
                        <a14:backgroundMark x1="5469" y1="9219" x2="19375" y2="24219"/>
                        <a14:backgroundMark x1="18281" y1="8906" x2="17813" y2="15000"/>
                        <a14:backgroundMark x1="5000" y1="25313" x2="12344" y2="23125"/>
                        <a14:backgroundMark x1="13906" y1="68125" x2="23281" y2="65625"/>
                        <a14:backgroundMark x1="20000" y1="62344" x2="23281" y2="46563"/>
                        <a14:backgroundMark x1="23281" y1="58281" x2="21875" y2="47344"/>
                        <a14:backgroundMark x1="76406" y1="6719" x2="95156" y2="6719"/>
                        <a14:backgroundMark x1="93594" y1="11406" x2="96250" y2="52344"/>
                        <a14:backgroundMark x1="72813" y1="52812" x2="79375" y2="65625"/>
                        <a14:backgroundMark x1="82656" y1="68438" x2="97344" y2="73281"/>
                      </a14:backgroundRemoval>
                    </a14:imgEffect>
                    <a14:imgEffect>
                      <a14:artisticPencilGrayscale/>
                    </a14:imgEffect>
                  </a14:imgLayer>
                </a14:imgProps>
              </a:ext>
            </a:extLst>
          </a:blip>
          <a:stretch>
            <a:fillRect/>
          </a:stretch>
        </p:blipFill>
        <p:spPr>
          <a:xfrm>
            <a:off x="6059982" y="769176"/>
            <a:ext cx="1129459" cy="1129459"/>
          </a:xfrm>
          <a:prstGeom prst="rect">
            <a:avLst/>
          </a:prstGeom>
        </p:spPr>
      </p:pic>
      <p:sp>
        <p:nvSpPr>
          <p:cNvPr id="8" name="Kotak Teks 7">
            <a:extLst>
              <a:ext uri="{FF2B5EF4-FFF2-40B4-BE49-F238E27FC236}">
                <a16:creationId xmlns:a16="http://schemas.microsoft.com/office/drawing/2014/main" id="{1FAEA8B0-3597-E011-30F7-ED0823AFFC62}"/>
              </a:ext>
            </a:extLst>
          </p:cNvPr>
          <p:cNvSpPr txBox="1"/>
          <p:nvPr/>
        </p:nvSpPr>
        <p:spPr>
          <a:xfrm>
            <a:off x="604704" y="1836798"/>
            <a:ext cx="2258458" cy="307777"/>
          </a:xfrm>
          <a:prstGeom prst="rect">
            <a:avLst/>
          </a:prstGeom>
          <a:noFill/>
        </p:spPr>
        <p:txBody>
          <a:bodyPr wrap="square">
            <a:spAutoFit/>
          </a:bodyPr>
          <a:lstStyle/>
          <a:p>
            <a:pPr marL="0" lvl="0" indent="0" algn="l" rtl="0">
              <a:spcBef>
                <a:spcPts val="0"/>
              </a:spcBef>
              <a:spcAft>
                <a:spcPts val="0"/>
              </a:spcAft>
              <a:buNone/>
            </a:pPr>
            <a:r>
              <a:rPr lang="id-ID" sz="1400" dirty="0">
                <a:solidFill>
                  <a:schemeClr val="dk1"/>
                </a:solidFill>
                <a:latin typeface="Playfair Display Medium"/>
                <a:ea typeface="Playfair Display Medium"/>
                <a:cs typeface="Playfair Display Medium"/>
                <a:sym typeface="Playfair Display Medium"/>
              </a:rPr>
              <a:t>Diamond Senior Member</a:t>
            </a:r>
          </a:p>
        </p:txBody>
      </p:sp>
      <p:sp>
        <p:nvSpPr>
          <p:cNvPr id="9" name="Kotak Teks 8">
            <a:extLst>
              <a:ext uri="{FF2B5EF4-FFF2-40B4-BE49-F238E27FC236}">
                <a16:creationId xmlns:a16="http://schemas.microsoft.com/office/drawing/2014/main" id="{B83EC73B-931E-A524-60BD-865DFF730F1C}"/>
              </a:ext>
            </a:extLst>
          </p:cNvPr>
          <p:cNvSpPr txBox="1"/>
          <p:nvPr/>
        </p:nvSpPr>
        <p:spPr>
          <a:xfrm>
            <a:off x="2863162" y="3041710"/>
            <a:ext cx="2258458" cy="307777"/>
          </a:xfrm>
          <a:prstGeom prst="rect">
            <a:avLst/>
          </a:prstGeom>
          <a:noFill/>
        </p:spPr>
        <p:txBody>
          <a:bodyPr wrap="square">
            <a:spAutoFit/>
          </a:bodyPr>
          <a:lstStyle/>
          <a:p>
            <a:pPr marL="0" lvl="0" indent="0" algn="l" rtl="0">
              <a:spcBef>
                <a:spcPts val="0"/>
              </a:spcBef>
              <a:spcAft>
                <a:spcPts val="0"/>
              </a:spcAft>
              <a:buNone/>
            </a:pPr>
            <a:r>
              <a:rPr lang="id-ID" sz="1400" dirty="0" err="1">
                <a:solidFill>
                  <a:schemeClr val="dk1"/>
                </a:solidFill>
                <a:latin typeface="Playfair Display Medium"/>
                <a:ea typeface="Playfair Display Medium"/>
                <a:cs typeface="Playfair Display Medium"/>
                <a:sym typeface="Playfair Display Medium"/>
              </a:rPr>
              <a:t>Gold</a:t>
            </a:r>
            <a:r>
              <a:rPr lang="id-ID" sz="1400" dirty="0">
                <a:solidFill>
                  <a:schemeClr val="dk1"/>
                </a:solidFill>
                <a:latin typeface="Playfair Display Medium"/>
                <a:ea typeface="Playfair Display Medium"/>
                <a:cs typeface="Playfair Display Medium"/>
                <a:sym typeface="Playfair Display Medium"/>
              </a:rPr>
              <a:t> Young Professional</a:t>
            </a:r>
          </a:p>
        </p:txBody>
      </p:sp>
      <p:sp>
        <p:nvSpPr>
          <p:cNvPr id="10" name="Kotak Teks 9">
            <a:extLst>
              <a:ext uri="{FF2B5EF4-FFF2-40B4-BE49-F238E27FC236}">
                <a16:creationId xmlns:a16="http://schemas.microsoft.com/office/drawing/2014/main" id="{438993AA-B1FC-A3D8-B8D2-2B1CF640B671}"/>
              </a:ext>
            </a:extLst>
          </p:cNvPr>
          <p:cNvSpPr txBox="1"/>
          <p:nvPr/>
        </p:nvSpPr>
        <p:spPr>
          <a:xfrm>
            <a:off x="695349" y="3929441"/>
            <a:ext cx="2258458" cy="307777"/>
          </a:xfrm>
          <a:prstGeom prst="rect">
            <a:avLst/>
          </a:prstGeom>
          <a:noFill/>
        </p:spPr>
        <p:txBody>
          <a:bodyPr wrap="square">
            <a:spAutoFit/>
          </a:bodyPr>
          <a:lstStyle/>
          <a:p>
            <a:pPr marL="0" lvl="0" indent="0" algn="l" rtl="0">
              <a:spcBef>
                <a:spcPts val="0"/>
              </a:spcBef>
              <a:spcAft>
                <a:spcPts val="0"/>
              </a:spcAft>
              <a:buNone/>
            </a:pPr>
            <a:r>
              <a:rPr lang="id-ID" sz="1400" dirty="0" err="1">
                <a:solidFill>
                  <a:schemeClr val="dk1"/>
                </a:solidFill>
                <a:latin typeface="Playfair Display Medium"/>
                <a:ea typeface="Playfair Display Medium"/>
                <a:cs typeface="Playfair Display Medium"/>
                <a:sym typeface="Playfair Display Medium"/>
              </a:rPr>
              <a:t>Silver</a:t>
            </a:r>
            <a:r>
              <a:rPr lang="id-ID" sz="1400" dirty="0">
                <a:solidFill>
                  <a:schemeClr val="dk1"/>
                </a:solidFill>
                <a:latin typeface="Playfair Display Medium"/>
                <a:ea typeface="Playfair Display Medium"/>
                <a:cs typeface="Playfair Display Medium"/>
                <a:sym typeface="Playfair Display Medium"/>
              </a:rPr>
              <a:t> </a:t>
            </a:r>
            <a:r>
              <a:rPr lang="id-ID" sz="1400" dirty="0" err="1">
                <a:solidFill>
                  <a:schemeClr val="dk1"/>
                </a:solidFill>
                <a:latin typeface="Playfair Display Medium"/>
                <a:ea typeface="Playfair Display Medium"/>
                <a:cs typeface="Playfair Display Medium"/>
                <a:sym typeface="Playfair Display Medium"/>
              </a:rPr>
              <a:t>Youth</a:t>
            </a:r>
            <a:r>
              <a:rPr lang="id-ID" sz="1400" dirty="0">
                <a:solidFill>
                  <a:schemeClr val="dk1"/>
                </a:solidFill>
                <a:latin typeface="Playfair Display Medium"/>
                <a:ea typeface="Playfair Display Medium"/>
                <a:cs typeface="Playfair Display Medium"/>
                <a:sym typeface="Playfair Display Medium"/>
              </a:rPr>
              <a:t> </a:t>
            </a:r>
            <a:r>
              <a:rPr lang="id-ID" sz="1400" dirty="0" err="1">
                <a:solidFill>
                  <a:schemeClr val="dk1"/>
                </a:solidFill>
                <a:latin typeface="Playfair Display Medium"/>
                <a:ea typeface="Playfair Display Medium"/>
                <a:cs typeface="Playfair Display Medium"/>
                <a:sym typeface="Playfair Display Medium"/>
              </a:rPr>
              <a:t>Goals</a:t>
            </a:r>
            <a:endParaRPr lang="id-ID" sz="1400" dirty="0">
              <a:solidFill>
                <a:schemeClr val="dk1"/>
              </a:solidFill>
              <a:latin typeface="Playfair Display Medium"/>
              <a:ea typeface="Playfair Display Medium"/>
              <a:cs typeface="Playfair Display Medium"/>
              <a:sym typeface="Playfair Display Medium"/>
            </a:endParaRPr>
          </a:p>
        </p:txBody>
      </p:sp>
      <p:sp>
        <p:nvSpPr>
          <p:cNvPr id="11" name="Kotak Teks 10">
            <a:extLst>
              <a:ext uri="{FF2B5EF4-FFF2-40B4-BE49-F238E27FC236}">
                <a16:creationId xmlns:a16="http://schemas.microsoft.com/office/drawing/2014/main" id="{C66E3F9C-AA83-8408-81EB-F8D025EDDCE2}"/>
              </a:ext>
            </a:extLst>
          </p:cNvPr>
          <p:cNvSpPr txBox="1"/>
          <p:nvPr/>
        </p:nvSpPr>
        <p:spPr>
          <a:xfrm>
            <a:off x="5376820" y="1836798"/>
            <a:ext cx="2258458" cy="307777"/>
          </a:xfrm>
          <a:prstGeom prst="rect">
            <a:avLst/>
          </a:prstGeom>
          <a:noFill/>
        </p:spPr>
        <p:txBody>
          <a:bodyPr wrap="square">
            <a:spAutoFit/>
          </a:bodyPr>
          <a:lstStyle/>
          <a:p>
            <a:pPr marL="0" lvl="0" indent="0" algn="l" rtl="0">
              <a:spcBef>
                <a:spcPts val="0"/>
              </a:spcBef>
              <a:spcAft>
                <a:spcPts val="0"/>
              </a:spcAft>
              <a:buNone/>
            </a:pPr>
            <a:r>
              <a:rPr lang="id-ID" sz="1400" dirty="0">
                <a:solidFill>
                  <a:schemeClr val="dk1"/>
                </a:solidFill>
                <a:latin typeface="Playfair Display Medium"/>
                <a:ea typeface="Playfair Display Medium"/>
                <a:cs typeface="Playfair Display Medium"/>
                <a:sym typeface="Playfair Display Medium"/>
              </a:rPr>
              <a:t>Diamond Professional</a:t>
            </a:r>
          </a:p>
        </p:txBody>
      </p:sp>
      <p:sp>
        <p:nvSpPr>
          <p:cNvPr id="12" name="Kotak Teks 11">
            <a:extLst>
              <a:ext uri="{FF2B5EF4-FFF2-40B4-BE49-F238E27FC236}">
                <a16:creationId xmlns:a16="http://schemas.microsoft.com/office/drawing/2014/main" id="{45654793-8747-0E5C-179C-ED282030AAC8}"/>
              </a:ext>
            </a:extLst>
          </p:cNvPr>
          <p:cNvSpPr txBox="1"/>
          <p:nvPr/>
        </p:nvSpPr>
        <p:spPr>
          <a:xfrm>
            <a:off x="5495483" y="4043998"/>
            <a:ext cx="2258458" cy="307777"/>
          </a:xfrm>
          <a:prstGeom prst="rect">
            <a:avLst/>
          </a:prstGeom>
          <a:noFill/>
        </p:spPr>
        <p:txBody>
          <a:bodyPr wrap="square">
            <a:spAutoFit/>
          </a:bodyPr>
          <a:lstStyle/>
          <a:p>
            <a:pPr marL="0" lvl="0" indent="0" algn="l" rtl="0">
              <a:spcBef>
                <a:spcPts val="0"/>
              </a:spcBef>
              <a:spcAft>
                <a:spcPts val="0"/>
              </a:spcAft>
              <a:buNone/>
            </a:pPr>
            <a:r>
              <a:rPr lang="id-ID" sz="1400" dirty="0" err="1">
                <a:solidFill>
                  <a:schemeClr val="dk1"/>
                </a:solidFill>
                <a:latin typeface="Playfair Display Medium"/>
                <a:ea typeface="Playfair Display Medium"/>
                <a:cs typeface="Playfair Display Medium"/>
                <a:sym typeface="Playfair Display Medium"/>
              </a:rPr>
              <a:t>Silver</a:t>
            </a:r>
            <a:r>
              <a:rPr lang="id-ID" sz="1400" dirty="0">
                <a:solidFill>
                  <a:schemeClr val="dk1"/>
                </a:solidFill>
                <a:latin typeface="Playfair Display Medium"/>
                <a:ea typeface="Playfair Display Medium"/>
                <a:cs typeface="Playfair Display Medium"/>
                <a:sym typeface="Playfair Display Medium"/>
              </a:rPr>
              <a:t> </a:t>
            </a:r>
            <a:r>
              <a:rPr lang="id-ID" sz="1400" dirty="0" err="1">
                <a:solidFill>
                  <a:schemeClr val="dk1"/>
                </a:solidFill>
                <a:latin typeface="Playfair Display Medium"/>
                <a:ea typeface="Playfair Display Medium"/>
                <a:cs typeface="Playfair Display Medium"/>
                <a:sym typeface="Playfair Display Medium"/>
              </a:rPr>
              <a:t>Mid</a:t>
            </a:r>
            <a:r>
              <a:rPr lang="id-ID" sz="1400" dirty="0">
                <a:solidFill>
                  <a:schemeClr val="dk1"/>
                </a:solidFill>
                <a:latin typeface="Playfair Display Medium"/>
                <a:ea typeface="Playfair Display Medium"/>
                <a:cs typeface="Playfair Display Medium"/>
                <a:sym typeface="Playfair Display Medium"/>
              </a:rPr>
              <a:t> Professional</a:t>
            </a:r>
          </a:p>
        </p:txBody>
      </p:sp>
      <p:sp>
        <p:nvSpPr>
          <p:cNvPr id="3" name="Kotak Teks 2">
            <a:extLst>
              <a:ext uri="{FF2B5EF4-FFF2-40B4-BE49-F238E27FC236}">
                <a16:creationId xmlns:a16="http://schemas.microsoft.com/office/drawing/2014/main" id="{F1DABE8B-D418-1DA0-0BC8-D1F1F63A7FD5}"/>
              </a:ext>
            </a:extLst>
          </p:cNvPr>
          <p:cNvSpPr txBox="1"/>
          <p:nvPr/>
        </p:nvSpPr>
        <p:spPr>
          <a:xfrm>
            <a:off x="604704" y="2057777"/>
            <a:ext cx="2641203" cy="369332"/>
          </a:xfrm>
          <a:prstGeom prst="rect">
            <a:avLst/>
          </a:prstGeom>
          <a:noFill/>
        </p:spPr>
        <p:txBody>
          <a:bodyPr wrap="square">
            <a:spAutoFit/>
          </a:bodyPr>
          <a:lstStyle/>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Age : 61</a:t>
            </a:r>
          </a:p>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Annual</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Expenditure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Value</a:t>
            </a:r>
            <a:r>
              <a:rPr lang="id-ID" sz="900" dirty="0">
                <a:solidFill>
                  <a:schemeClr val="dk1"/>
                </a:solidFill>
                <a:latin typeface="DM Sans"/>
                <a:ea typeface="DM Sans"/>
                <a:cs typeface="DM Sans"/>
                <a:sym typeface="DM Sans"/>
              </a:rPr>
              <a:t>: 8.7 </a:t>
            </a:r>
            <a:r>
              <a:rPr lang="id-ID" sz="900" dirty="0" err="1">
                <a:solidFill>
                  <a:schemeClr val="dk1"/>
                </a:solidFill>
                <a:latin typeface="DM Sans"/>
                <a:ea typeface="DM Sans"/>
                <a:cs typeface="DM Sans"/>
                <a:sym typeface="DM Sans"/>
              </a:rPr>
              <a:t>Millions</a:t>
            </a:r>
            <a:endParaRPr lang="id-ID" sz="900" dirty="0">
              <a:solidFill>
                <a:schemeClr val="dk1"/>
              </a:solidFill>
              <a:latin typeface="DM Sans"/>
              <a:ea typeface="DM Sans"/>
              <a:cs typeface="DM Sans"/>
              <a:sym typeface="DM Sans"/>
            </a:endParaRPr>
          </a:p>
        </p:txBody>
      </p:sp>
      <p:sp>
        <p:nvSpPr>
          <p:cNvPr id="4" name="Kotak Teks 3">
            <a:extLst>
              <a:ext uri="{FF2B5EF4-FFF2-40B4-BE49-F238E27FC236}">
                <a16:creationId xmlns:a16="http://schemas.microsoft.com/office/drawing/2014/main" id="{58F1AE44-8DA6-41A5-8CA8-E8257D824730}"/>
              </a:ext>
            </a:extLst>
          </p:cNvPr>
          <p:cNvSpPr txBox="1"/>
          <p:nvPr/>
        </p:nvSpPr>
        <p:spPr>
          <a:xfrm>
            <a:off x="5376820" y="2098951"/>
            <a:ext cx="2641203" cy="507831"/>
          </a:xfrm>
          <a:prstGeom prst="rect">
            <a:avLst/>
          </a:prstGeom>
          <a:noFill/>
        </p:spPr>
        <p:txBody>
          <a:bodyPr wrap="square">
            <a:spAutoFit/>
          </a:bodyPr>
          <a:lstStyle/>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Age : 42</a:t>
            </a:r>
          </a:p>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Annual</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Expenditure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Value</a:t>
            </a:r>
            <a:r>
              <a:rPr lang="id-ID" sz="900" dirty="0">
                <a:solidFill>
                  <a:schemeClr val="dk1"/>
                </a:solidFill>
                <a:latin typeface="DM Sans"/>
                <a:ea typeface="DM Sans"/>
                <a:cs typeface="DM Sans"/>
                <a:sym typeface="DM Sans"/>
              </a:rPr>
              <a:t>: 8.8 </a:t>
            </a:r>
            <a:r>
              <a:rPr lang="id-ID" sz="900" dirty="0" err="1">
                <a:solidFill>
                  <a:schemeClr val="dk1"/>
                </a:solidFill>
                <a:latin typeface="DM Sans"/>
                <a:ea typeface="DM Sans"/>
                <a:cs typeface="DM Sans"/>
                <a:sym typeface="DM Sans"/>
              </a:rPr>
              <a:t>Millions</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or</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Highest</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Expenditure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Value</a:t>
            </a:r>
            <a:endParaRPr lang="id-ID" sz="900" dirty="0">
              <a:solidFill>
                <a:schemeClr val="dk1"/>
              </a:solidFill>
              <a:latin typeface="DM Sans"/>
              <a:ea typeface="DM Sans"/>
              <a:cs typeface="DM Sans"/>
              <a:sym typeface="DM Sans"/>
            </a:endParaRPr>
          </a:p>
        </p:txBody>
      </p:sp>
      <p:sp>
        <p:nvSpPr>
          <p:cNvPr id="5" name="Kotak Teks 4">
            <a:extLst>
              <a:ext uri="{FF2B5EF4-FFF2-40B4-BE49-F238E27FC236}">
                <a16:creationId xmlns:a16="http://schemas.microsoft.com/office/drawing/2014/main" id="{D5425570-0856-FA4E-37C2-C6864F1BE495}"/>
              </a:ext>
            </a:extLst>
          </p:cNvPr>
          <p:cNvSpPr txBox="1"/>
          <p:nvPr/>
        </p:nvSpPr>
        <p:spPr>
          <a:xfrm>
            <a:off x="2863162" y="3274034"/>
            <a:ext cx="2641203" cy="369332"/>
          </a:xfrm>
          <a:prstGeom prst="rect">
            <a:avLst/>
          </a:prstGeom>
          <a:noFill/>
        </p:spPr>
        <p:txBody>
          <a:bodyPr wrap="square">
            <a:spAutoFit/>
          </a:bodyPr>
          <a:lstStyle/>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Age : 31</a:t>
            </a:r>
          </a:p>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Annual</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Expenditure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Value</a:t>
            </a:r>
            <a:r>
              <a:rPr lang="id-ID" sz="900" dirty="0">
                <a:solidFill>
                  <a:schemeClr val="dk1"/>
                </a:solidFill>
                <a:latin typeface="DM Sans"/>
                <a:ea typeface="DM Sans"/>
                <a:cs typeface="DM Sans"/>
                <a:sym typeface="DM Sans"/>
              </a:rPr>
              <a:t>: 7.3 </a:t>
            </a:r>
            <a:r>
              <a:rPr lang="id-ID" sz="900" dirty="0" err="1">
                <a:solidFill>
                  <a:schemeClr val="dk1"/>
                </a:solidFill>
                <a:latin typeface="DM Sans"/>
                <a:ea typeface="DM Sans"/>
                <a:cs typeface="DM Sans"/>
                <a:sym typeface="DM Sans"/>
              </a:rPr>
              <a:t>Millions</a:t>
            </a:r>
            <a:endParaRPr lang="id-ID" sz="900" dirty="0">
              <a:solidFill>
                <a:schemeClr val="dk1"/>
              </a:solidFill>
              <a:latin typeface="DM Sans"/>
              <a:ea typeface="DM Sans"/>
              <a:cs typeface="DM Sans"/>
              <a:sym typeface="DM Sans"/>
            </a:endParaRPr>
          </a:p>
        </p:txBody>
      </p:sp>
      <p:sp>
        <p:nvSpPr>
          <p:cNvPr id="7" name="Kotak Teks 6">
            <a:extLst>
              <a:ext uri="{FF2B5EF4-FFF2-40B4-BE49-F238E27FC236}">
                <a16:creationId xmlns:a16="http://schemas.microsoft.com/office/drawing/2014/main" id="{4E48CC2D-0E21-4257-E674-37A7AF2BB92F}"/>
              </a:ext>
            </a:extLst>
          </p:cNvPr>
          <p:cNvSpPr txBox="1"/>
          <p:nvPr/>
        </p:nvSpPr>
        <p:spPr>
          <a:xfrm>
            <a:off x="695349" y="4215580"/>
            <a:ext cx="2641203" cy="369332"/>
          </a:xfrm>
          <a:prstGeom prst="rect">
            <a:avLst/>
          </a:prstGeom>
          <a:noFill/>
        </p:spPr>
        <p:txBody>
          <a:bodyPr wrap="square">
            <a:spAutoFit/>
          </a:bodyPr>
          <a:lstStyle/>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Age : 20</a:t>
            </a:r>
          </a:p>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Annual</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Expenditure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Value</a:t>
            </a:r>
            <a:r>
              <a:rPr lang="id-ID" sz="900" dirty="0">
                <a:solidFill>
                  <a:schemeClr val="dk1"/>
                </a:solidFill>
                <a:latin typeface="DM Sans"/>
                <a:ea typeface="DM Sans"/>
                <a:cs typeface="DM Sans"/>
                <a:sym typeface="DM Sans"/>
              </a:rPr>
              <a:t>: 5.9 </a:t>
            </a:r>
            <a:r>
              <a:rPr lang="id-ID" sz="900" dirty="0" err="1">
                <a:solidFill>
                  <a:schemeClr val="dk1"/>
                </a:solidFill>
                <a:latin typeface="DM Sans"/>
                <a:ea typeface="DM Sans"/>
                <a:cs typeface="DM Sans"/>
                <a:sym typeface="DM Sans"/>
              </a:rPr>
              <a:t>Millions</a:t>
            </a:r>
            <a:endParaRPr lang="id-ID" sz="900" dirty="0">
              <a:solidFill>
                <a:schemeClr val="dk1"/>
              </a:solidFill>
              <a:latin typeface="DM Sans"/>
              <a:ea typeface="DM Sans"/>
              <a:cs typeface="DM Sans"/>
              <a:sym typeface="DM Sans"/>
            </a:endParaRPr>
          </a:p>
        </p:txBody>
      </p:sp>
      <p:sp>
        <p:nvSpPr>
          <p:cNvPr id="13" name="Kotak Teks 12">
            <a:extLst>
              <a:ext uri="{FF2B5EF4-FFF2-40B4-BE49-F238E27FC236}">
                <a16:creationId xmlns:a16="http://schemas.microsoft.com/office/drawing/2014/main" id="{0918E921-B4B7-FCBA-73F1-BDA7B385674B}"/>
              </a:ext>
            </a:extLst>
          </p:cNvPr>
          <p:cNvSpPr txBox="1"/>
          <p:nvPr/>
        </p:nvSpPr>
        <p:spPr>
          <a:xfrm>
            <a:off x="5504365" y="4306931"/>
            <a:ext cx="2641203" cy="369332"/>
          </a:xfrm>
          <a:prstGeom prst="rect">
            <a:avLst/>
          </a:prstGeom>
          <a:noFill/>
        </p:spPr>
        <p:txBody>
          <a:bodyPr wrap="square">
            <a:spAutoFit/>
          </a:bodyPr>
          <a:lstStyle/>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Age : 52</a:t>
            </a:r>
          </a:p>
          <a:p>
            <a:pPr marL="0" lvl="0" indent="0" rtl="0">
              <a:spcBef>
                <a:spcPts val="0"/>
              </a:spcBef>
              <a:spcAft>
                <a:spcPts val="0"/>
              </a:spcAft>
              <a:buNone/>
            </a:pPr>
            <a:r>
              <a:rPr lang="id-ID" sz="900" dirty="0" err="1">
                <a:solidFill>
                  <a:schemeClr val="dk1"/>
                </a:solidFill>
                <a:latin typeface="DM Sans"/>
                <a:ea typeface="DM Sans"/>
                <a:cs typeface="DM Sans"/>
                <a:sym typeface="DM Sans"/>
              </a:rPr>
              <a:t>Average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Annual</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Expenditure</a:t>
            </a:r>
            <a:r>
              <a:rPr lang="id-ID" sz="900" dirty="0">
                <a:solidFill>
                  <a:schemeClr val="dk1"/>
                </a:solidFill>
                <a:latin typeface="DM Sans"/>
                <a:ea typeface="DM Sans"/>
                <a:cs typeface="DM Sans"/>
                <a:sym typeface="DM Sans"/>
              </a:rPr>
              <a:t> </a:t>
            </a:r>
            <a:r>
              <a:rPr lang="id-ID" sz="900" dirty="0" err="1">
                <a:solidFill>
                  <a:schemeClr val="dk1"/>
                </a:solidFill>
                <a:latin typeface="DM Sans"/>
                <a:ea typeface="DM Sans"/>
                <a:cs typeface="DM Sans"/>
                <a:sym typeface="DM Sans"/>
              </a:rPr>
              <a:t>Value</a:t>
            </a:r>
            <a:r>
              <a:rPr lang="id-ID" sz="900" dirty="0">
                <a:solidFill>
                  <a:schemeClr val="dk1"/>
                </a:solidFill>
                <a:latin typeface="DM Sans"/>
                <a:ea typeface="DM Sans"/>
                <a:cs typeface="DM Sans"/>
                <a:sym typeface="DM Sans"/>
              </a:rPr>
              <a:t>: 6 </a:t>
            </a:r>
            <a:r>
              <a:rPr lang="id-ID" sz="900" dirty="0" err="1">
                <a:solidFill>
                  <a:schemeClr val="dk1"/>
                </a:solidFill>
                <a:latin typeface="DM Sans"/>
                <a:ea typeface="DM Sans"/>
                <a:cs typeface="DM Sans"/>
                <a:sym typeface="DM Sans"/>
              </a:rPr>
              <a:t>Millions</a:t>
            </a:r>
            <a:endParaRPr lang="id-ID" sz="900" dirty="0">
              <a:solidFill>
                <a:schemeClr val="dk1"/>
              </a:solidFill>
              <a:latin typeface="DM Sans"/>
              <a:ea typeface="DM Sans"/>
              <a:cs typeface="DM Sans"/>
              <a:sym typeface="DM Sans"/>
            </a:endParaRPr>
          </a:p>
        </p:txBody>
      </p:sp>
      <p:pic>
        <p:nvPicPr>
          <p:cNvPr id="1028" name="Picture 4">
            <a:extLst>
              <a:ext uri="{FF2B5EF4-FFF2-40B4-BE49-F238E27FC236}">
                <a16:creationId xmlns:a16="http://schemas.microsoft.com/office/drawing/2014/main" id="{BA97DBCF-852F-DE64-9963-5A471D7B046A}"/>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5708" b="96071" l="12000" r="97000">
                        <a14:foregroundMark x1="36111" y1="17939" x2="23000" y2="73610"/>
                        <a14:foregroundMark x1="60000" y1="12454" x2="77667" y2="36916"/>
                        <a14:foregroundMark x1="61556" y1="10230" x2="65667" y2="11268"/>
                        <a14:foregroundMark x1="79111" y1="40919" x2="70889" y2="65159"/>
                        <a14:foregroundMark x1="78000" y1="55448" x2="97111" y2="62417"/>
                        <a14:foregroundMark x1="42889" y1="45960" x2="26778" y2="74648"/>
                        <a14:foregroundMark x1="45444" y1="22239" x2="40556" y2="34470"/>
                        <a14:foregroundMark x1="57444" y1="26983" x2="63444" y2="31431"/>
                        <a14:foregroundMark x1="22222" y1="52632" x2="16333" y2="55152"/>
                        <a14:foregroundMark x1="18889" y1="61898" x2="16333" y2="76649"/>
                        <a14:foregroundMark x1="20778" y1="73610" x2="88889" y2="75612"/>
                        <a14:foregroundMark x1="20444" y1="75612" x2="90667" y2="75612"/>
                        <a14:foregroundMark x1="88111" y1="65901" x2="93000" y2="86360"/>
                        <a14:foregroundMark x1="41000" y1="66123" x2="34667" y2="96071"/>
                        <a14:foregroundMark x1="34667" y1="73610" x2="28667" y2="87843"/>
                        <a14:foregroundMark x1="17000" y1="81616" x2="87000" y2="81097"/>
                        <a14:foregroundMark x1="80778" y1="58265" x2="83444" y2="66197"/>
                        <a14:foregroundMark x1="83444" y1="66494" x2="83444" y2="66494"/>
                        <a14:backgroundMark x1="94778" y1="64418" x2="98444" y2="64122"/>
                        <a14:backgroundMark x1="69222" y1="76353" x2="81333" y2="76575"/>
                        <a14:backgroundMark x1="86778" y1="74796" x2="83667" y2="78428"/>
                        <a14:backgroundMark x1="13778" y1="71534" x2="22889" y2="76205"/>
                        <a14:backgroundMark x1="29556" y1="74648" x2="38667" y2="76872"/>
                        <a14:backgroundMark x1="40444" y1="74796" x2="53333" y2="76205"/>
                        <a14:backgroundMark x1="58778" y1="74796" x2="68111" y2="77391"/>
                        <a14:backgroundMark x1="61667" y1="79318" x2="45889" y2="74500"/>
                        <a14:backgroundMark x1="45889" y1="80356" x2="39889" y2="74500"/>
                        <a14:backgroundMark x1="39889" y1="74500" x2="39889" y2="74500"/>
                        <a14:backgroundMark x1="70444" y1="72943" x2="59889" y2="75686"/>
                        <a14:backgroundMark x1="24889" y1="70645" x2="32111" y2="75834"/>
                        <a14:backgroundMark x1="21000" y1="70348" x2="28333" y2="82061"/>
                        <a14:backgroundMark x1="17444" y1="71386" x2="15333" y2="77391"/>
                        <a14:backgroundMark x1="88333" y1="71683" x2="81333" y2="73462"/>
                      </a14:backgroundRemoval>
                    </a14:imgEffect>
                    <a14:imgEffect>
                      <a14:artisticPencilGrayscale/>
                    </a14:imgEffect>
                  </a14:imgLayer>
                </a14:imgProps>
              </a:ext>
              <a:ext uri="{28A0092B-C50C-407E-A947-70E740481C1C}">
                <a14:useLocalDpi xmlns:a14="http://schemas.microsoft.com/office/drawing/2010/main" val="0"/>
              </a:ext>
            </a:extLst>
          </a:blip>
          <a:srcRect l="12796" t="5140" r="7933" b="25665"/>
          <a:stretch/>
        </p:blipFill>
        <p:spPr bwMode="auto">
          <a:xfrm>
            <a:off x="3610658" y="1718150"/>
            <a:ext cx="1054056" cy="137883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0E4B1E58-1D00-1BD7-F4E9-7BCCC6D51B90}"/>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694" b="94566" l="9480" r="90000">
                        <a14:foregroundMark x1="42948" y1="9653" x2="61965" y2="6532"/>
                        <a14:foregroundMark x1="65549" y1="5780" x2="76416" y2="25434"/>
                        <a14:foregroundMark x1="77283" y1="25318" x2="78382" y2="36069"/>
                        <a14:foregroundMark x1="37630" y1="15202" x2="24451" y2="29769"/>
                        <a14:foregroundMark x1="24682" y1="42601" x2="17919" y2="68035"/>
                        <a14:foregroundMark x1="19769" y1="63815" x2="9480" y2="77514"/>
                        <a14:foregroundMark x1="14220" y1="86185" x2="84682" y2="85954"/>
                        <a14:foregroundMark x1="45549" y1="81098" x2="85665" y2="77283"/>
                        <a14:foregroundMark x1="77919" y1="58786" x2="81503" y2="66069"/>
                        <a14:foregroundMark x1="82948" y1="68786" x2="84913" y2="71734"/>
                        <a14:foregroundMark x1="67803" y1="9017" x2="71965" y2="11965"/>
                        <a14:foregroundMark x1="11503" y1="88266" x2="60347" y2="89017"/>
                        <a14:foregroundMark x1="71329" y1="88902" x2="87052" y2="94566"/>
                        <a14:foregroundMark x1="65780" y1="92197" x2="38150" y2="91098"/>
                      </a14:backgroundRemoval>
                    </a14:imgEffect>
                    <a14:imgEffect>
                      <a14:artisticPencilGrayscale/>
                    </a14:imgEffect>
                  </a14:imgLayer>
                </a14:imgProps>
              </a:ext>
              <a:ext uri="{28A0092B-C50C-407E-A947-70E740481C1C}">
                <a14:useLocalDpi xmlns:a14="http://schemas.microsoft.com/office/drawing/2010/main" val="0"/>
              </a:ext>
            </a:extLst>
          </a:blip>
          <a:srcRect/>
          <a:stretch>
            <a:fillRect/>
          </a:stretch>
        </p:blipFill>
        <p:spPr bwMode="auto">
          <a:xfrm>
            <a:off x="952500" y="2761338"/>
            <a:ext cx="1240508" cy="124050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B3A02B66-6443-C273-A80D-2C21FB0E19FD}"/>
              </a:ext>
            </a:extLst>
          </p:cNvPr>
          <p:cNvPicPr>
            <a:picLocks noChangeAspect="1" noChangeArrowheads="1"/>
          </p:cNvPicPr>
          <p:nvPr/>
        </p:nvPicPr>
        <p:blipFill rotWithShape="1">
          <a:blip r:embed="rId8">
            <a:extLst>
              <a:ext uri="{BEBA8EAE-BF5A-486C-A8C5-ECC9F3942E4B}">
                <a14:imgProps xmlns:a14="http://schemas.microsoft.com/office/drawing/2010/main">
                  <a14:imgLayer r:embed="rId9">
                    <a14:imgEffect>
                      <a14:backgroundRemoval t="0" b="98707" l="0" r="98008">
                        <a14:foregroundMark x1="32448" y1="16451" x2="40797" y2="5891"/>
                        <a14:foregroundMark x1="72770" y1="15445" x2="75237" y2="16810"/>
                        <a14:foregroundMark x1="35389" y1="70043" x2="11670" y2="77514"/>
                        <a14:foregroundMark x1="67173" y1="59267" x2="98197" y2="74497"/>
                        <a14:foregroundMark x1="75712" y1="71767" x2="92600" y2="98707"/>
                        <a14:foregroundMark x1="73909" y1="62859" x2="70778" y2="72414"/>
                        <a14:foregroundMark x1="76565" y1="70690" x2="76565" y2="70690"/>
                        <a14:foregroundMark x1="73909" y1="73779" x2="73909" y2="73779"/>
                        <a14:foregroundMark x1="76565" y1="77874" x2="73435" y2="70690"/>
                        <a14:foregroundMark x1="81784" y1="71408" x2="96679" y2="90876"/>
                        <a14:foregroundMark x1="90987" y1="91882" x2="38520" y2="95259"/>
                        <a14:foregroundMark x1="70493" y1="83836" x2="65085" y2="82328"/>
                        <a14:foregroundMark x1="53416" y1="90374" x2="48008" y2="91882"/>
                        <a14:foregroundMark x1="17268" y1="77730" x2="10816" y2="87931"/>
                        <a14:foregroundMark x1="15939" y1="75503" x2="3131" y2="89799"/>
                        <a14:backgroundMark x1="14706" y1="90948" x2="10626" y2="94828"/>
                        <a14:backgroundMark x1="8824" y1="78161" x2="3416" y2="81106"/>
                        <a14:backgroundMark x1="3985" y1="94253" x2="7780" y2="88865"/>
                        <a14:backgroundMark x1="22391" y1="96983" x2="31594" y2="94468"/>
                        <a14:backgroundMark x1="55977" y1="97198" x2="58729" y2="95402"/>
                        <a14:backgroundMark x1="81025" y1="95618" x2="80266" y2="92744"/>
                        <a14:backgroundMark x1="36433" y1="96767" x2="40607" y2="96767"/>
                        <a14:backgroundMark x1="94592" y1="68894" x2="94592" y2="71193"/>
                        <a14:backgroundMark x1="94307" y1="76796" x2="91746" y2="80891"/>
                      </a14:backgroundRemoval>
                    </a14:imgEffect>
                    <a14:imgEffect>
                      <a14:artisticPencilGrayscale/>
                    </a14:imgEffect>
                  </a14:imgLayer>
                </a14:imgProps>
              </a:ext>
              <a:ext uri="{28A0092B-C50C-407E-A947-70E740481C1C}">
                <a14:useLocalDpi xmlns:a14="http://schemas.microsoft.com/office/drawing/2010/main" val="0"/>
              </a:ext>
            </a:extLst>
          </a:blip>
          <a:srcRect l="1585" t="7423"/>
          <a:stretch/>
        </p:blipFill>
        <p:spPr bwMode="auto">
          <a:xfrm>
            <a:off x="6084678" y="2861835"/>
            <a:ext cx="1026294" cy="127514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CCB80758-A3A2-D922-41FF-D9CD31C2DB4E}"/>
              </a:ext>
            </a:extLst>
          </p:cNvPr>
          <p:cNvPicPr>
            <a:picLocks noChangeAspect="1" noChangeArrowheads="1"/>
          </p:cNvPicPr>
          <p:nvPr/>
        </p:nvPicPr>
        <p:blipFill rotWithShape="1">
          <a:blip r:embed="rId10">
            <a:extLst>
              <a:ext uri="{BEBA8EAE-BF5A-486C-A8C5-ECC9F3942E4B}">
                <a14:imgProps xmlns:a14="http://schemas.microsoft.com/office/drawing/2010/main">
                  <a14:imgLayer r:embed="rId11">
                    <a14:imgEffect>
                      <a14:backgroundRemoval t="9731" b="100000" l="1243" r="100000">
                        <a14:foregroundMark x1="10657" y1="79129" x2="10480" y2="90013"/>
                        <a14:foregroundMark x1="7460" y1="92574" x2="17584" y2="95775"/>
                        <a14:foregroundMark x1="21314" y1="94878" x2="30728" y2="95006"/>
                        <a14:foregroundMark x1="90586" y1="76825" x2="92362" y2="87324"/>
                        <a14:foregroundMark x1="92185" y1="91549" x2="83837" y2="93470"/>
                        <a14:foregroundMark x1="40497" y1="95775" x2="49734" y2="96031"/>
                        <a14:foregroundMark x1="89343" y1="94878" x2="88277" y2="95519"/>
                        <a14:foregroundMark x1="77265" y1="75416" x2="79574" y2="94238"/>
                        <a14:foregroundMark x1="81705" y1="73239" x2="96448" y2="79385"/>
                        <a14:foregroundMark x1="10480" y1="79770" x2="1243" y2="83227"/>
                        <a14:foregroundMark x1="92540" y1="78489" x2="98579" y2="80922"/>
                        <a14:foregroundMark x1="79218" y1="70935" x2="84725" y2="73111"/>
                        <a14:foregroundMark x1="87567" y1="74648" x2="91474" y2="75416"/>
                        <a14:foregroundMark x1="91474" y1="75416" x2="91474" y2="75416"/>
                        <a14:foregroundMark x1="70870" y1="78233" x2="63410" y2="90269"/>
                        <a14:foregroundMark x1="93961" y1="78873" x2="93428" y2="86300"/>
                        <a14:backgroundMark x1="3020" y1="95391" x2="7105" y2="97567"/>
                        <a14:backgroundMark x1="26110" y1="97823" x2="33393" y2="98207"/>
                        <a14:backgroundMark x1="54352" y1="98464" x2="68028" y2="98207"/>
                        <a14:backgroundMark x1="80462" y1="98464" x2="91829" y2="98464"/>
                        <a14:backgroundMark x1="76732" y1="97311" x2="71226" y2="99360"/>
                        <a14:backgroundMark x1="15275" y1="97183" x2="17762" y2="98848"/>
                        <a14:backgroundMark x1="3730" y1="87068" x2="4085" y2="83611"/>
                        <a14:backgroundMark x1="38011" y1="98335" x2="46181" y2="98335"/>
                        <a14:backgroundMark x1="95560" y1="93086" x2="95915" y2="95391"/>
                        <a14:backgroundMark x1="97691" y1="81690" x2="97869" y2="85019"/>
                      </a14:backgroundRemoval>
                    </a14:imgEffect>
                    <a14:imgEffect>
                      <a14:artisticPencilGrayscale/>
                    </a14:imgEffect>
                  </a14:imgLayer>
                </a14:imgProps>
              </a:ext>
              <a:ext uri="{28A0092B-C50C-407E-A947-70E740481C1C}">
                <a14:useLocalDpi xmlns:a14="http://schemas.microsoft.com/office/drawing/2010/main" val="0"/>
              </a:ext>
            </a:extLst>
          </a:blip>
          <a:srcRect t="8839"/>
          <a:stretch/>
        </p:blipFill>
        <p:spPr bwMode="auto">
          <a:xfrm>
            <a:off x="1064752" y="571719"/>
            <a:ext cx="1090503" cy="1378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6520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33EFEC42-F182-8CE6-0B45-0FCF7FB80EC6}"/>
              </a:ext>
            </a:extLst>
          </p:cNvPr>
          <p:cNvSpPr>
            <a:spLocks noGrp="1"/>
          </p:cNvSpPr>
          <p:nvPr>
            <p:ph type="ctrTitle"/>
          </p:nvPr>
        </p:nvSpPr>
        <p:spPr/>
        <p:txBody>
          <a:bodyPr/>
          <a:lstStyle/>
          <a:p>
            <a:r>
              <a:rPr lang="id-ID" dirty="0" err="1"/>
              <a:t>Insight</a:t>
            </a:r>
            <a:r>
              <a:rPr lang="id-ID" dirty="0"/>
              <a:t> &amp; </a:t>
            </a:r>
            <a:r>
              <a:rPr lang="id-ID" dirty="0" err="1"/>
              <a:t>Recommendation</a:t>
            </a:r>
            <a:endParaRPr lang="id-ID" dirty="0"/>
          </a:p>
        </p:txBody>
      </p:sp>
    </p:spTree>
    <p:extLst>
      <p:ext uri="{BB962C8B-B14F-4D97-AF65-F5344CB8AC3E}">
        <p14:creationId xmlns:p14="http://schemas.microsoft.com/office/powerpoint/2010/main" val="1935837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 name="Google Shape;274;p38">
            <a:extLst>
              <a:ext uri="{FF2B5EF4-FFF2-40B4-BE49-F238E27FC236}">
                <a16:creationId xmlns:a16="http://schemas.microsoft.com/office/drawing/2014/main" id="{F6FAA74F-AD25-37A9-CD12-1369FD6D6F62}"/>
              </a:ext>
            </a:extLst>
          </p:cNvPr>
          <p:cNvSpPr txBox="1">
            <a:spLocks/>
          </p:cNvSpPr>
          <p:nvPr/>
        </p:nvSpPr>
        <p:spPr>
          <a:xfrm>
            <a:off x="720000" y="884375"/>
            <a:ext cx="7717500" cy="39141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9pPr>
          </a:lstStyle>
          <a:p>
            <a:pPr marL="171450" indent="-171450">
              <a:spcBef>
                <a:spcPts val="1200"/>
              </a:spcBef>
              <a:buClr>
                <a:schemeClr val="dk2"/>
              </a:buClr>
              <a:buSzPts val="1100"/>
              <a:buFont typeface="Arial" panose="020B0604020202020204" pitchFamily="34" charset="0"/>
              <a:buChar char="•"/>
            </a:pPr>
            <a:r>
              <a:rPr lang="en-US" sz="1050" dirty="0" err="1"/>
              <a:t>Terdapat</a:t>
            </a:r>
            <a:r>
              <a:rPr lang="en-US" sz="1050" dirty="0"/>
              <a:t> 5 </a:t>
            </a:r>
            <a:r>
              <a:rPr lang="en-US" sz="1050" dirty="0" err="1"/>
              <a:t>kelompok</a:t>
            </a:r>
            <a:r>
              <a:rPr lang="en-US" sz="1050" dirty="0"/>
              <a:t> data yang </a:t>
            </a:r>
            <a:r>
              <a:rPr lang="en-US" sz="1050" dirty="0" err="1"/>
              <a:t>telah</a:t>
            </a:r>
            <a:r>
              <a:rPr lang="en-US" sz="1050" dirty="0"/>
              <a:t> </a:t>
            </a:r>
            <a:r>
              <a:rPr lang="en-US" sz="1050" dirty="0" err="1"/>
              <a:t>dibagi</a:t>
            </a:r>
            <a:r>
              <a:rPr lang="en-US" sz="1050" dirty="0"/>
              <a:t> </a:t>
            </a:r>
            <a:r>
              <a:rPr lang="en-US" sz="1050" dirty="0" err="1"/>
              <a:t>ke</a:t>
            </a:r>
            <a:r>
              <a:rPr lang="en-US" sz="1050" dirty="0"/>
              <a:t> </a:t>
            </a:r>
            <a:r>
              <a:rPr lang="en-US" sz="1050" dirty="0" err="1"/>
              <a:t>dalam</a:t>
            </a:r>
            <a:r>
              <a:rPr lang="en-US" sz="1050" dirty="0"/>
              <a:t> </a:t>
            </a:r>
            <a:r>
              <a:rPr lang="en-US" sz="1050" dirty="0" err="1"/>
              <a:t>klaster</a:t>
            </a:r>
            <a:r>
              <a:rPr lang="en-US" sz="1050" dirty="0"/>
              <a:t> </a:t>
            </a:r>
            <a:r>
              <a:rPr lang="en-US" sz="1050" dirty="0" err="1"/>
              <a:t>berdasarkan</a:t>
            </a:r>
            <a:r>
              <a:rPr lang="en-US" sz="1050" dirty="0"/>
              <a:t> </a:t>
            </a:r>
            <a:r>
              <a:rPr lang="en-US" sz="1050" dirty="0" err="1"/>
              <a:t>beberapa</a:t>
            </a:r>
            <a:r>
              <a:rPr lang="en-US" sz="1050" dirty="0"/>
              <a:t> </a:t>
            </a:r>
            <a:r>
              <a:rPr lang="en-US" sz="1050" dirty="0" err="1"/>
              <a:t>kriteria</a:t>
            </a:r>
            <a:r>
              <a:rPr lang="en-US" sz="1050" dirty="0"/>
              <a:t>.</a:t>
            </a:r>
          </a:p>
          <a:p>
            <a:pPr marL="171450" indent="-171450">
              <a:spcBef>
                <a:spcPts val="1200"/>
              </a:spcBef>
              <a:buClr>
                <a:schemeClr val="dk2"/>
              </a:buClr>
              <a:buSzPts val="1100"/>
              <a:buFont typeface="Arial" panose="020B0604020202020204" pitchFamily="34" charset="0"/>
              <a:buChar char="•"/>
            </a:pPr>
            <a:r>
              <a:rPr lang="en-US" sz="1050" dirty="0" err="1"/>
              <a:t>Klaster</a:t>
            </a:r>
            <a:r>
              <a:rPr lang="en-US" sz="1050" dirty="0"/>
              <a:t> </a:t>
            </a:r>
            <a:r>
              <a:rPr lang="en-US" sz="1050" dirty="0" err="1"/>
              <a:t>pertama</a:t>
            </a:r>
            <a:r>
              <a:rPr lang="en-US" sz="1050" dirty="0"/>
              <a:t> </a:t>
            </a:r>
            <a:r>
              <a:rPr lang="en-US" sz="1050" dirty="0" err="1"/>
              <a:t>memiliki</a:t>
            </a:r>
            <a:r>
              <a:rPr lang="en-US" sz="1050" dirty="0"/>
              <a:t> 5 data </a:t>
            </a:r>
            <a:r>
              <a:rPr lang="en-US" sz="1050" dirty="0" err="1"/>
              <a:t>dengan</a:t>
            </a:r>
            <a:r>
              <a:rPr lang="en-US" sz="1050" dirty="0"/>
              <a:t> rata-rata </a:t>
            </a:r>
            <a:r>
              <a:rPr lang="en-US" sz="1050" dirty="0" err="1"/>
              <a:t>usia</a:t>
            </a:r>
            <a:r>
              <a:rPr lang="en-US" sz="1050" dirty="0"/>
              <a:t> 61 </a:t>
            </a:r>
            <a:r>
              <a:rPr lang="en-US" sz="1050" dirty="0" err="1"/>
              <a:t>tahun</a:t>
            </a:r>
            <a:r>
              <a:rPr lang="en-US" sz="1050" dirty="0"/>
              <a:t>, </a:t>
            </a:r>
            <a:r>
              <a:rPr lang="en-US" sz="1050" dirty="0" err="1"/>
              <a:t>dimana</a:t>
            </a:r>
            <a:r>
              <a:rPr lang="en-US" sz="1050" dirty="0"/>
              <a:t> 40% </a:t>
            </a:r>
            <a:r>
              <a:rPr lang="en-US" sz="1050" dirty="0" err="1"/>
              <a:t>dari</a:t>
            </a:r>
            <a:r>
              <a:rPr lang="en-US" sz="1050" dirty="0"/>
              <a:t> </a:t>
            </a:r>
            <a:r>
              <a:rPr lang="en-US" sz="1050" dirty="0" err="1"/>
              <a:t>mereka</a:t>
            </a:r>
            <a:r>
              <a:rPr lang="en-US" sz="1050" dirty="0"/>
              <a:t> </a:t>
            </a:r>
            <a:r>
              <a:rPr lang="en-US" sz="1050" dirty="0" err="1"/>
              <a:t>berjenis</a:t>
            </a:r>
            <a:r>
              <a:rPr lang="en-US" sz="1050" dirty="0"/>
              <a:t> </a:t>
            </a:r>
            <a:r>
              <a:rPr lang="en-US" sz="1050" dirty="0" err="1"/>
              <a:t>kelamin</a:t>
            </a:r>
            <a:r>
              <a:rPr lang="en-US" sz="1050" dirty="0"/>
              <a:t> </a:t>
            </a:r>
            <a:r>
              <a:rPr lang="en-US" sz="1050" dirty="0" err="1"/>
              <a:t>pria</a:t>
            </a:r>
            <a:r>
              <a:rPr lang="en-US" sz="1050" dirty="0"/>
              <a:t> dan 60% </a:t>
            </a:r>
            <a:r>
              <a:rPr lang="en-US" sz="1050" dirty="0" err="1"/>
              <a:t>berjenis</a:t>
            </a:r>
            <a:r>
              <a:rPr lang="en-US" sz="1050" dirty="0"/>
              <a:t> </a:t>
            </a:r>
            <a:r>
              <a:rPr lang="en-US" sz="1050" dirty="0" err="1"/>
              <a:t>kelamin</a:t>
            </a:r>
            <a:r>
              <a:rPr lang="en-US" sz="1050" dirty="0"/>
              <a:t> </a:t>
            </a:r>
            <a:r>
              <a:rPr lang="en-US" sz="1050" dirty="0" err="1"/>
              <a:t>wanita</a:t>
            </a:r>
            <a:r>
              <a:rPr lang="en-US" sz="1050" dirty="0"/>
              <a:t>. </a:t>
            </a:r>
            <a:r>
              <a:rPr lang="en-US" sz="1050" dirty="0" err="1"/>
              <a:t>Mayoritas</a:t>
            </a:r>
            <a:r>
              <a:rPr lang="en-US" sz="1050" dirty="0"/>
              <a:t> </a:t>
            </a:r>
            <a:r>
              <a:rPr lang="en-US" sz="1050" dirty="0" err="1"/>
              <a:t>dari</a:t>
            </a:r>
            <a:r>
              <a:rPr lang="en-US" sz="1050" dirty="0"/>
              <a:t> </a:t>
            </a:r>
            <a:r>
              <a:rPr lang="en-US" sz="1050" dirty="0" err="1"/>
              <a:t>kelompok</a:t>
            </a:r>
            <a:r>
              <a:rPr lang="en-US" sz="1050" dirty="0"/>
              <a:t> </a:t>
            </a:r>
            <a:r>
              <a:rPr lang="en-US" sz="1050" dirty="0" err="1"/>
              <a:t>ini</a:t>
            </a:r>
            <a:r>
              <a:rPr lang="en-US" sz="1050" dirty="0"/>
              <a:t> </a:t>
            </a:r>
            <a:r>
              <a:rPr lang="en-US" sz="1050" dirty="0" err="1"/>
              <a:t>adalah</a:t>
            </a:r>
            <a:r>
              <a:rPr lang="en-US" sz="1050" dirty="0"/>
              <a:t> </a:t>
            </a:r>
            <a:r>
              <a:rPr lang="en-US" sz="1050" dirty="0" err="1"/>
              <a:t>profesional</a:t>
            </a:r>
            <a:r>
              <a:rPr lang="en-US" sz="1050" dirty="0"/>
              <a:t> </a:t>
            </a:r>
            <a:r>
              <a:rPr lang="en-US" sz="1050" dirty="0" err="1"/>
              <a:t>atau</a:t>
            </a:r>
            <a:r>
              <a:rPr lang="en-US" sz="1050" dirty="0"/>
              <a:t> </a:t>
            </a:r>
            <a:r>
              <a:rPr lang="en-US" sz="1050" dirty="0" err="1"/>
              <a:t>pekerja</a:t>
            </a:r>
            <a:r>
              <a:rPr lang="en-US" sz="1050" dirty="0"/>
              <a:t> </a:t>
            </a:r>
            <a:r>
              <a:rPr lang="en-US" sz="1050" dirty="0" err="1"/>
              <a:t>swasta</a:t>
            </a:r>
            <a:r>
              <a:rPr lang="en-US" sz="1050" dirty="0"/>
              <a:t>, </a:t>
            </a:r>
            <a:r>
              <a:rPr lang="en-US" sz="1050" dirty="0" err="1"/>
              <a:t>dengan</a:t>
            </a:r>
            <a:r>
              <a:rPr lang="en-US" sz="1050" dirty="0"/>
              <a:t> </a:t>
            </a:r>
            <a:r>
              <a:rPr lang="en-US" sz="1050" dirty="0" err="1"/>
              <a:t>pengeluaran</a:t>
            </a:r>
            <a:r>
              <a:rPr lang="en-US" sz="1050" dirty="0"/>
              <a:t> </a:t>
            </a:r>
            <a:r>
              <a:rPr lang="en-US" sz="1050" dirty="0" err="1"/>
              <a:t>tahunan</a:t>
            </a:r>
            <a:r>
              <a:rPr lang="en-US" sz="1050" dirty="0"/>
              <a:t> rata-rata </a:t>
            </a:r>
            <a:r>
              <a:rPr lang="en-US" sz="1050" dirty="0" err="1"/>
              <a:t>sekitar</a:t>
            </a:r>
            <a:r>
              <a:rPr lang="en-US" sz="1050" dirty="0"/>
              <a:t> 8.7 </a:t>
            </a:r>
            <a:r>
              <a:rPr lang="en-US" sz="1050" dirty="0" err="1"/>
              <a:t>juta</a:t>
            </a:r>
            <a:r>
              <a:rPr lang="en-US" sz="1050" dirty="0"/>
              <a:t>.</a:t>
            </a:r>
          </a:p>
          <a:p>
            <a:pPr marL="171450" indent="-171450">
              <a:spcBef>
                <a:spcPts val="1200"/>
              </a:spcBef>
              <a:buClr>
                <a:schemeClr val="dk2"/>
              </a:buClr>
              <a:buSzPts val="1100"/>
              <a:buFont typeface="Arial" panose="020B0604020202020204" pitchFamily="34" charset="0"/>
              <a:buChar char="•"/>
            </a:pPr>
            <a:r>
              <a:rPr lang="en-US" sz="1050" dirty="0" err="1"/>
              <a:t>Klaster</a:t>
            </a:r>
            <a:r>
              <a:rPr lang="en-US" sz="1050" dirty="0"/>
              <a:t> </a:t>
            </a:r>
            <a:r>
              <a:rPr lang="en-US" sz="1050" dirty="0" err="1"/>
              <a:t>kedua</a:t>
            </a:r>
            <a:r>
              <a:rPr lang="en-US" sz="1050" dirty="0"/>
              <a:t> </a:t>
            </a:r>
            <a:r>
              <a:rPr lang="en-US" sz="1050" dirty="0" err="1"/>
              <a:t>terdiri</a:t>
            </a:r>
            <a:r>
              <a:rPr lang="en-US" sz="1050" dirty="0"/>
              <a:t> </a:t>
            </a:r>
            <a:r>
              <a:rPr lang="en-US" sz="1050" dirty="0" err="1"/>
              <a:t>dari</a:t>
            </a:r>
            <a:r>
              <a:rPr lang="en-US" sz="1050" dirty="0"/>
              <a:t> 12 data </a:t>
            </a:r>
            <a:r>
              <a:rPr lang="en-US" sz="1050" dirty="0" err="1"/>
              <a:t>dengan</a:t>
            </a:r>
            <a:r>
              <a:rPr lang="en-US" sz="1050" dirty="0"/>
              <a:t> rata-rata </a:t>
            </a:r>
            <a:r>
              <a:rPr lang="en-US" sz="1050" dirty="0" err="1"/>
              <a:t>usia</a:t>
            </a:r>
            <a:r>
              <a:rPr lang="en-US" sz="1050" dirty="0"/>
              <a:t> 31 </a:t>
            </a:r>
            <a:r>
              <a:rPr lang="en-US" sz="1050" dirty="0" err="1"/>
              <a:t>tahun</a:t>
            </a:r>
            <a:r>
              <a:rPr lang="en-US" sz="1050" dirty="0"/>
              <a:t>, </a:t>
            </a:r>
            <a:r>
              <a:rPr lang="en-US" sz="1050" dirty="0" err="1"/>
              <a:t>dimana</a:t>
            </a:r>
            <a:r>
              <a:rPr lang="en-US" sz="1050" dirty="0"/>
              <a:t> </a:t>
            </a:r>
            <a:r>
              <a:rPr lang="en-US" sz="1050" dirty="0" err="1"/>
              <a:t>mayoritas</a:t>
            </a:r>
            <a:r>
              <a:rPr lang="en-US" sz="1050" dirty="0"/>
              <a:t> </a:t>
            </a:r>
            <a:r>
              <a:rPr lang="en-US" sz="1050" dirty="0" err="1"/>
              <a:t>hampir</a:t>
            </a:r>
            <a:r>
              <a:rPr lang="en-US" sz="1050" dirty="0"/>
              <a:t> </a:t>
            </a:r>
            <a:r>
              <a:rPr lang="en-US" sz="1050" dirty="0" err="1"/>
              <a:t>semuanya</a:t>
            </a:r>
            <a:r>
              <a:rPr lang="en-US" sz="1050" dirty="0"/>
              <a:t> </a:t>
            </a:r>
            <a:r>
              <a:rPr lang="en-US" sz="1050" dirty="0" err="1"/>
              <a:t>berjenis</a:t>
            </a:r>
            <a:r>
              <a:rPr lang="en-US" sz="1050" dirty="0"/>
              <a:t> </a:t>
            </a:r>
            <a:r>
              <a:rPr lang="en-US" sz="1050" dirty="0" err="1"/>
              <a:t>kelamin</a:t>
            </a:r>
            <a:r>
              <a:rPr lang="en-US" sz="1050" dirty="0"/>
              <a:t> </a:t>
            </a:r>
            <a:r>
              <a:rPr lang="en-US" sz="1050" dirty="0" err="1"/>
              <a:t>wanita</a:t>
            </a:r>
            <a:r>
              <a:rPr lang="en-US" sz="1050" dirty="0"/>
              <a:t>. </a:t>
            </a:r>
            <a:r>
              <a:rPr lang="en-US" sz="1050" dirty="0" err="1"/>
              <a:t>Mayoritas</a:t>
            </a:r>
            <a:r>
              <a:rPr lang="en-US" sz="1050" dirty="0"/>
              <a:t> </a:t>
            </a:r>
            <a:r>
              <a:rPr lang="en-US" sz="1050" dirty="0" err="1"/>
              <a:t>dari</a:t>
            </a:r>
            <a:r>
              <a:rPr lang="en-US" sz="1050" dirty="0"/>
              <a:t> </a:t>
            </a:r>
            <a:r>
              <a:rPr lang="en-US" sz="1050" dirty="0" err="1"/>
              <a:t>mereka</a:t>
            </a:r>
            <a:r>
              <a:rPr lang="en-US" sz="1050" dirty="0"/>
              <a:t> </a:t>
            </a:r>
            <a:r>
              <a:rPr lang="en-US" sz="1050" dirty="0" err="1"/>
              <a:t>berprofesi</a:t>
            </a:r>
            <a:r>
              <a:rPr lang="en-US" sz="1050" dirty="0"/>
              <a:t> </a:t>
            </a:r>
            <a:r>
              <a:rPr lang="en-US" sz="1050" dirty="0" err="1"/>
              <a:t>sebagai</a:t>
            </a:r>
            <a:r>
              <a:rPr lang="en-US" sz="1050" dirty="0"/>
              <a:t> </a:t>
            </a:r>
            <a:r>
              <a:rPr lang="en-US" sz="1050" dirty="0" err="1"/>
              <a:t>profesional</a:t>
            </a:r>
            <a:r>
              <a:rPr lang="en-US" sz="1050" dirty="0"/>
              <a:t>, </a:t>
            </a:r>
            <a:r>
              <a:rPr lang="en-US" sz="1050" dirty="0" err="1"/>
              <a:t>dengan</a:t>
            </a:r>
            <a:r>
              <a:rPr lang="en-US" sz="1050" dirty="0"/>
              <a:t> </a:t>
            </a:r>
            <a:r>
              <a:rPr lang="en-US" sz="1050" dirty="0" err="1"/>
              <a:t>pengeluaran</a:t>
            </a:r>
            <a:r>
              <a:rPr lang="en-US" sz="1050" dirty="0"/>
              <a:t> </a:t>
            </a:r>
            <a:r>
              <a:rPr lang="en-US" sz="1050" dirty="0" err="1"/>
              <a:t>tahunan</a:t>
            </a:r>
            <a:r>
              <a:rPr lang="en-US" sz="1050" dirty="0"/>
              <a:t> rata-rata </a:t>
            </a:r>
            <a:r>
              <a:rPr lang="en-US" sz="1050" dirty="0" err="1"/>
              <a:t>sekitar</a:t>
            </a:r>
            <a:r>
              <a:rPr lang="en-US" sz="1050" dirty="0"/>
              <a:t> 7.3 </a:t>
            </a:r>
            <a:r>
              <a:rPr lang="en-US" sz="1050" dirty="0" err="1"/>
              <a:t>juta</a:t>
            </a:r>
            <a:r>
              <a:rPr lang="en-US" sz="1050" dirty="0"/>
              <a:t>.</a:t>
            </a:r>
          </a:p>
          <a:p>
            <a:pPr marL="171450" indent="-171450">
              <a:spcBef>
                <a:spcPts val="1200"/>
              </a:spcBef>
              <a:buClr>
                <a:schemeClr val="dk2"/>
              </a:buClr>
              <a:buSzPts val="1100"/>
              <a:buFont typeface="Arial" panose="020B0604020202020204" pitchFamily="34" charset="0"/>
              <a:buChar char="•"/>
            </a:pPr>
            <a:r>
              <a:rPr lang="en-US" sz="1050" dirty="0" err="1"/>
              <a:t>Klaster</a:t>
            </a:r>
            <a:r>
              <a:rPr lang="en-US" sz="1050" dirty="0"/>
              <a:t> </a:t>
            </a:r>
            <a:r>
              <a:rPr lang="en-US" sz="1050" dirty="0" err="1"/>
              <a:t>ketiga</a:t>
            </a:r>
            <a:r>
              <a:rPr lang="en-US" sz="1050" dirty="0"/>
              <a:t> </a:t>
            </a:r>
            <a:r>
              <a:rPr lang="en-US" sz="1050" dirty="0" err="1"/>
              <a:t>terdiri</a:t>
            </a:r>
            <a:r>
              <a:rPr lang="en-US" sz="1050" dirty="0"/>
              <a:t> </a:t>
            </a:r>
            <a:r>
              <a:rPr lang="en-US" sz="1050" dirty="0" err="1"/>
              <a:t>dari</a:t>
            </a:r>
            <a:r>
              <a:rPr lang="en-US" sz="1050" dirty="0"/>
              <a:t> 14 data </a:t>
            </a:r>
            <a:r>
              <a:rPr lang="en-US" sz="1050" dirty="0" err="1"/>
              <a:t>dengan</a:t>
            </a:r>
            <a:r>
              <a:rPr lang="en-US" sz="1050" dirty="0"/>
              <a:t> rata-rata </a:t>
            </a:r>
            <a:r>
              <a:rPr lang="en-US" sz="1050" dirty="0" err="1"/>
              <a:t>usia</a:t>
            </a:r>
            <a:r>
              <a:rPr lang="en-US" sz="1050" dirty="0"/>
              <a:t> 20 </a:t>
            </a:r>
            <a:r>
              <a:rPr lang="en-US" sz="1050" dirty="0" err="1"/>
              <a:t>tahun</a:t>
            </a:r>
            <a:r>
              <a:rPr lang="en-US" sz="1050" dirty="0"/>
              <a:t> dan </a:t>
            </a:r>
            <a:r>
              <a:rPr lang="en-US" sz="1050" dirty="0" err="1"/>
              <a:t>mayoritas</a:t>
            </a:r>
            <a:r>
              <a:rPr lang="en-US" sz="1050" dirty="0"/>
              <a:t> </a:t>
            </a:r>
            <a:r>
              <a:rPr lang="en-US" sz="1050" dirty="0" err="1"/>
              <a:t>berjenis</a:t>
            </a:r>
            <a:r>
              <a:rPr lang="en-US" sz="1050" dirty="0"/>
              <a:t> </a:t>
            </a:r>
            <a:r>
              <a:rPr lang="en-US" sz="1050" dirty="0" err="1"/>
              <a:t>kelamin</a:t>
            </a:r>
            <a:r>
              <a:rPr lang="en-US" sz="1050" dirty="0"/>
              <a:t> </a:t>
            </a:r>
            <a:r>
              <a:rPr lang="en-US" sz="1050" dirty="0" err="1"/>
              <a:t>wanita</a:t>
            </a:r>
            <a:r>
              <a:rPr lang="en-US" sz="1050" dirty="0"/>
              <a:t>. </a:t>
            </a:r>
            <a:r>
              <a:rPr lang="en-US" sz="1050" dirty="0" err="1"/>
              <a:t>Mayoritas</a:t>
            </a:r>
            <a:r>
              <a:rPr lang="en-US" sz="1050" dirty="0"/>
              <a:t> </a:t>
            </a:r>
            <a:r>
              <a:rPr lang="en-US" sz="1050" dirty="0" err="1"/>
              <a:t>dari</a:t>
            </a:r>
            <a:r>
              <a:rPr lang="en-US" sz="1050" dirty="0"/>
              <a:t> </a:t>
            </a:r>
            <a:r>
              <a:rPr lang="en-US" sz="1050" dirty="0" err="1"/>
              <a:t>mereka</a:t>
            </a:r>
            <a:r>
              <a:rPr lang="en-US" sz="1050" dirty="0"/>
              <a:t> </a:t>
            </a:r>
            <a:r>
              <a:rPr lang="en-US" sz="1050" dirty="0" err="1"/>
              <a:t>adalah</a:t>
            </a:r>
            <a:r>
              <a:rPr lang="en-US" sz="1050" dirty="0"/>
              <a:t> </a:t>
            </a:r>
            <a:r>
              <a:rPr lang="en-US" sz="1050" dirty="0" err="1"/>
              <a:t>pelajar</a:t>
            </a:r>
            <a:r>
              <a:rPr lang="en-US" sz="1050" dirty="0"/>
              <a:t> </a:t>
            </a:r>
            <a:r>
              <a:rPr lang="en-US" sz="1050" dirty="0" err="1"/>
              <a:t>atau</a:t>
            </a:r>
            <a:r>
              <a:rPr lang="en-US" sz="1050" dirty="0"/>
              <a:t> </a:t>
            </a:r>
            <a:r>
              <a:rPr lang="en-US" sz="1050" dirty="0" err="1"/>
              <a:t>profesional</a:t>
            </a:r>
            <a:r>
              <a:rPr lang="en-US" sz="1050" dirty="0"/>
              <a:t>, dan </a:t>
            </a:r>
            <a:r>
              <a:rPr lang="en-US" sz="1050" dirty="0" err="1"/>
              <a:t>mereka</a:t>
            </a:r>
            <a:r>
              <a:rPr lang="en-US" sz="1050" dirty="0"/>
              <a:t> </a:t>
            </a:r>
            <a:r>
              <a:rPr lang="en-US" sz="1050" dirty="0" err="1"/>
              <a:t>menghabiskan</a:t>
            </a:r>
            <a:r>
              <a:rPr lang="en-US" sz="1050" dirty="0"/>
              <a:t> rata-rata </a:t>
            </a:r>
            <a:r>
              <a:rPr lang="en-US" sz="1050" dirty="0" err="1"/>
              <a:t>belanja</a:t>
            </a:r>
            <a:r>
              <a:rPr lang="en-US" sz="1050" dirty="0"/>
              <a:t> </a:t>
            </a:r>
            <a:r>
              <a:rPr lang="en-US" sz="1050" dirty="0" err="1"/>
              <a:t>tahunan</a:t>
            </a:r>
            <a:r>
              <a:rPr lang="en-US" sz="1050" dirty="0"/>
              <a:t> </a:t>
            </a:r>
            <a:r>
              <a:rPr lang="en-US" sz="1050" dirty="0" err="1"/>
              <a:t>hampir</a:t>
            </a:r>
            <a:r>
              <a:rPr lang="en-US" sz="1050" dirty="0"/>
              <a:t> </a:t>
            </a:r>
            <a:r>
              <a:rPr lang="en-US" sz="1050" dirty="0" err="1"/>
              <a:t>mencapai</a:t>
            </a:r>
            <a:r>
              <a:rPr lang="en-US" sz="1050" dirty="0"/>
              <a:t> 6 </a:t>
            </a:r>
            <a:r>
              <a:rPr lang="en-US" sz="1050" dirty="0" err="1"/>
              <a:t>juta</a:t>
            </a:r>
            <a:r>
              <a:rPr lang="en-US" sz="1050" dirty="0"/>
              <a:t>.</a:t>
            </a:r>
          </a:p>
          <a:p>
            <a:pPr marL="171450" indent="-171450">
              <a:spcBef>
                <a:spcPts val="1200"/>
              </a:spcBef>
              <a:buClr>
                <a:schemeClr val="dk2"/>
              </a:buClr>
              <a:buSzPts val="1100"/>
              <a:buFont typeface="Arial" panose="020B0604020202020204" pitchFamily="34" charset="0"/>
              <a:buChar char="•"/>
            </a:pPr>
            <a:r>
              <a:rPr lang="en-US" sz="1050" dirty="0" err="1"/>
              <a:t>Klaster</a:t>
            </a:r>
            <a:r>
              <a:rPr lang="en-US" sz="1050" dirty="0"/>
              <a:t> </a:t>
            </a:r>
            <a:r>
              <a:rPr lang="en-US" sz="1050" dirty="0" err="1"/>
              <a:t>keempat</a:t>
            </a:r>
            <a:r>
              <a:rPr lang="en-US" sz="1050" dirty="0"/>
              <a:t> </a:t>
            </a:r>
            <a:r>
              <a:rPr lang="en-US" sz="1050" dirty="0" err="1"/>
              <a:t>terdiri</a:t>
            </a:r>
            <a:r>
              <a:rPr lang="en-US" sz="1050" dirty="0"/>
              <a:t> </a:t>
            </a:r>
            <a:r>
              <a:rPr lang="en-US" sz="1050" dirty="0" err="1"/>
              <a:t>dari</a:t>
            </a:r>
            <a:r>
              <a:rPr lang="en-US" sz="1050" dirty="0"/>
              <a:t> 9 data </a:t>
            </a:r>
            <a:r>
              <a:rPr lang="en-US" sz="1050" dirty="0" err="1"/>
              <a:t>dengan</a:t>
            </a:r>
            <a:r>
              <a:rPr lang="en-US" sz="1050" dirty="0"/>
              <a:t> rata-rata </a:t>
            </a:r>
            <a:r>
              <a:rPr lang="en-US" sz="1050" dirty="0" err="1"/>
              <a:t>usia</a:t>
            </a:r>
            <a:r>
              <a:rPr lang="en-US" sz="1050" dirty="0"/>
              <a:t> 42 </a:t>
            </a:r>
            <a:r>
              <a:rPr lang="en-US" sz="1050" dirty="0" err="1"/>
              <a:t>tahun</a:t>
            </a:r>
            <a:r>
              <a:rPr lang="en-US" sz="1050" dirty="0"/>
              <a:t>, </a:t>
            </a:r>
            <a:r>
              <a:rPr lang="en-US" sz="1050" dirty="0" err="1"/>
              <a:t>semuanya</a:t>
            </a:r>
            <a:r>
              <a:rPr lang="en-US" sz="1050" dirty="0"/>
              <a:t> </a:t>
            </a:r>
            <a:r>
              <a:rPr lang="en-US" sz="1050" dirty="0" err="1"/>
              <a:t>berjenis</a:t>
            </a:r>
            <a:r>
              <a:rPr lang="en-US" sz="1050" dirty="0"/>
              <a:t> </a:t>
            </a:r>
            <a:r>
              <a:rPr lang="en-US" sz="1050" dirty="0" err="1"/>
              <a:t>kelamin</a:t>
            </a:r>
            <a:r>
              <a:rPr lang="en-US" sz="1050" dirty="0"/>
              <a:t> </a:t>
            </a:r>
            <a:r>
              <a:rPr lang="en-US" sz="1050" dirty="0" err="1"/>
              <a:t>wanita</a:t>
            </a:r>
            <a:r>
              <a:rPr lang="en-US" sz="1050" dirty="0"/>
              <a:t>, </a:t>
            </a:r>
            <a:r>
              <a:rPr lang="en-US" sz="1050" dirty="0" err="1"/>
              <a:t>mayoritas</a:t>
            </a:r>
            <a:r>
              <a:rPr lang="en-US" sz="1050" dirty="0"/>
              <a:t> </a:t>
            </a:r>
            <a:r>
              <a:rPr lang="en-US" sz="1050" dirty="0" err="1"/>
              <a:t>dari</a:t>
            </a:r>
            <a:r>
              <a:rPr lang="en-US" sz="1050" dirty="0"/>
              <a:t> </a:t>
            </a:r>
            <a:r>
              <a:rPr lang="en-US" sz="1050" dirty="0" err="1"/>
              <a:t>mereka</a:t>
            </a:r>
            <a:r>
              <a:rPr lang="en-US" sz="1050" dirty="0"/>
              <a:t> </a:t>
            </a:r>
            <a:r>
              <a:rPr lang="en-US" sz="1050" dirty="0" err="1"/>
              <a:t>bekerja</a:t>
            </a:r>
            <a:r>
              <a:rPr lang="en-US" sz="1050" dirty="0"/>
              <a:t> </a:t>
            </a:r>
            <a:r>
              <a:rPr lang="en-US" sz="1050" dirty="0" err="1"/>
              <a:t>sebagai</a:t>
            </a:r>
            <a:r>
              <a:rPr lang="en-US" sz="1050" dirty="0"/>
              <a:t> </a:t>
            </a:r>
            <a:r>
              <a:rPr lang="en-US" sz="1050" dirty="0" err="1"/>
              <a:t>profesional</a:t>
            </a:r>
            <a:r>
              <a:rPr lang="en-US" sz="1050" dirty="0"/>
              <a:t>, dan </a:t>
            </a:r>
            <a:r>
              <a:rPr lang="en-US" sz="1050" dirty="0" err="1"/>
              <a:t>mereka</a:t>
            </a:r>
            <a:r>
              <a:rPr lang="en-US" sz="1050" dirty="0"/>
              <a:t> </a:t>
            </a:r>
            <a:r>
              <a:rPr lang="en-US" sz="1050" dirty="0" err="1"/>
              <a:t>memiliki</a:t>
            </a:r>
            <a:r>
              <a:rPr lang="en-US" sz="1050" dirty="0"/>
              <a:t> </a:t>
            </a:r>
            <a:r>
              <a:rPr lang="en-US" sz="1050" dirty="0" err="1"/>
              <a:t>pengeluaran</a:t>
            </a:r>
            <a:r>
              <a:rPr lang="en-US" sz="1050" dirty="0"/>
              <a:t> </a:t>
            </a:r>
            <a:r>
              <a:rPr lang="en-US" sz="1050" dirty="0" err="1"/>
              <a:t>tahunan</a:t>
            </a:r>
            <a:r>
              <a:rPr lang="en-US" sz="1050" dirty="0"/>
              <a:t> rata-rata </a:t>
            </a:r>
            <a:r>
              <a:rPr lang="en-US" sz="1050" dirty="0" err="1"/>
              <a:t>sebesar</a:t>
            </a:r>
            <a:r>
              <a:rPr lang="en-US" sz="1050" dirty="0"/>
              <a:t> 8.8 </a:t>
            </a:r>
            <a:r>
              <a:rPr lang="en-US" sz="1050" dirty="0" err="1"/>
              <a:t>juta</a:t>
            </a:r>
            <a:r>
              <a:rPr lang="en-US" sz="1050" dirty="0"/>
              <a:t>.</a:t>
            </a:r>
          </a:p>
          <a:p>
            <a:pPr marL="171450" indent="-171450">
              <a:spcBef>
                <a:spcPts val="1200"/>
              </a:spcBef>
              <a:buClr>
                <a:schemeClr val="dk2"/>
              </a:buClr>
              <a:buSzPts val="1100"/>
              <a:buFont typeface="Arial" panose="020B0604020202020204" pitchFamily="34" charset="0"/>
              <a:buChar char="•"/>
            </a:pPr>
            <a:r>
              <a:rPr lang="en-US" sz="1050" dirty="0" err="1"/>
              <a:t>Terakhir</a:t>
            </a:r>
            <a:r>
              <a:rPr lang="en-US" sz="1050" dirty="0"/>
              <a:t>, </a:t>
            </a:r>
            <a:r>
              <a:rPr lang="en-US" sz="1050" dirty="0" err="1"/>
              <a:t>klaster</a:t>
            </a:r>
            <a:r>
              <a:rPr lang="en-US" sz="1050" dirty="0"/>
              <a:t> </a:t>
            </a:r>
            <a:r>
              <a:rPr lang="en-US" sz="1050" dirty="0" err="1"/>
              <a:t>kelima</a:t>
            </a:r>
            <a:r>
              <a:rPr lang="en-US" sz="1050" dirty="0"/>
              <a:t> </a:t>
            </a:r>
            <a:r>
              <a:rPr lang="en-US" sz="1050" dirty="0" err="1"/>
              <a:t>memiliki</a:t>
            </a:r>
            <a:r>
              <a:rPr lang="en-US" sz="1050" dirty="0"/>
              <a:t> 10 data </a:t>
            </a:r>
            <a:r>
              <a:rPr lang="en-US" sz="1050" dirty="0" err="1"/>
              <a:t>dengan</a:t>
            </a:r>
            <a:r>
              <a:rPr lang="en-US" sz="1050" dirty="0"/>
              <a:t> rata-rata </a:t>
            </a:r>
            <a:r>
              <a:rPr lang="en-US" sz="1050" dirty="0" err="1"/>
              <a:t>usia</a:t>
            </a:r>
            <a:r>
              <a:rPr lang="en-US" sz="1050" dirty="0"/>
              <a:t> 52 </a:t>
            </a:r>
            <a:r>
              <a:rPr lang="en-US" sz="1050" dirty="0" err="1"/>
              <a:t>tahun</a:t>
            </a:r>
            <a:r>
              <a:rPr lang="en-US" sz="1050" dirty="0"/>
              <a:t>, </a:t>
            </a:r>
            <a:r>
              <a:rPr lang="en-US" sz="1050" dirty="0" err="1"/>
              <a:t>dimana</a:t>
            </a:r>
            <a:r>
              <a:rPr lang="en-US" sz="1050" dirty="0"/>
              <a:t> </a:t>
            </a:r>
            <a:r>
              <a:rPr lang="en-US" sz="1050" dirty="0" err="1"/>
              <a:t>mayoritas</a:t>
            </a:r>
            <a:r>
              <a:rPr lang="en-US" sz="1050" dirty="0"/>
              <a:t> juga </a:t>
            </a:r>
            <a:r>
              <a:rPr lang="en-US" sz="1050" dirty="0" err="1"/>
              <a:t>berjenis</a:t>
            </a:r>
            <a:r>
              <a:rPr lang="en-US" sz="1050" dirty="0"/>
              <a:t> </a:t>
            </a:r>
            <a:r>
              <a:rPr lang="en-US" sz="1050" dirty="0" err="1"/>
              <a:t>kelamin</a:t>
            </a:r>
            <a:r>
              <a:rPr lang="en-US" sz="1050" dirty="0"/>
              <a:t> </a:t>
            </a:r>
            <a:r>
              <a:rPr lang="en-US" sz="1050" dirty="0" err="1"/>
              <a:t>wanita</a:t>
            </a:r>
            <a:r>
              <a:rPr lang="en-US" sz="1050" dirty="0"/>
              <a:t>. Sebagian </a:t>
            </a:r>
            <a:r>
              <a:rPr lang="en-US" sz="1050" dirty="0" err="1"/>
              <a:t>besar</a:t>
            </a:r>
            <a:r>
              <a:rPr lang="en-US" sz="1050" dirty="0"/>
              <a:t> </a:t>
            </a:r>
            <a:r>
              <a:rPr lang="en-US" sz="1050" dirty="0" err="1"/>
              <a:t>dari</a:t>
            </a:r>
            <a:r>
              <a:rPr lang="en-US" sz="1050" dirty="0"/>
              <a:t> </a:t>
            </a:r>
            <a:r>
              <a:rPr lang="en-US" sz="1050" dirty="0" err="1"/>
              <a:t>kelompok</a:t>
            </a:r>
            <a:r>
              <a:rPr lang="en-US" sz="1050" dirty="0"/>
              <a:t> </a:t>
            </a:r>
            <a:r>
              <a:rPr lang="en-US" sz="1050" dirty="0" err="1"/>
              <a:t>ini</a:t>
            </a:r>
            <a:r>
              <a:rPr lang="en-US" sz="1050" dirty="0"/>
              <a:t> </a:t>
            </a:r>
            <a:r>
              <a:rPr lang="en-US" sz="1050" dirty="0" err="1"/>
              <a:t>berprofesi</a:t>
            </a:r>
            <a:r>
              <a:rPr lang="en-US" sz="1050" dirty="0"/>
              <a:t> </a:t>
            </a:r>
            <a:r>
              <a:rPr lang="en-US" sz="1050" dirty="0" err="1"/>
              <a:t>sebagai</a:t>
            </a:r>
            <a:r>
              <a:rPr lang="en-US" sz="1050" dirty="0"/>
              <a:t> </a:t>
            </a:r>
            <a:r>
              <a:rPr lang="en-US" sz="1050" dirty="0" err="1"/>
              <a:t>profesional</a:t>
            </a:r>
            <a:r>
              <a:rPr lang="en-US" sz="1050" dirty="0"/>
              <a:t> dan </a:t>
            </a:r>
            <a:r>
              <a:rPr lang="en-US" sz="1050" dirty="0" err="1"/>
              <a:t>memiliki</a:t>
            </a:r>
            <a:r>
              <a:rPr lang="en-US" sz="1050" dirty="0"/>
              <a:t> </a:t>
            </a:r>
            <a:r>
              <a:rPr lang="en-US" sz="1050" dirty="0" err="1"/>
              <a:t>pengeluaran</a:t>
            </a:r>
            <a:r>
              <a:rPr lang="en-US" sz="1050" dirty="0"/>
              <a:t> </a:t>
            </a:r>
            <a:r>
              <a:rPr lang="en-US" sz="1050" dirty="0" err="1"/>
              <a:t>tahunan</a:t>
            </a:r>
            <a:r>
              <a:rPr lang="en-US" sz="1050" dirty="0"/>
              <a:t> </a:t>
            </a:r>
            <a:r>
              <a:rPr lang="en-US" sz="1050" dirty="0" err="1"/>
              <a:t>sekitar</a:t>
            </a:r>
            <a:r>
              <a:rPr lang="en-US" sz="1050" dirty="0"/>
              <a:t> 6 </a:t>
            </a:r>
            <a:r>
              <a:rPr lang="en-US" sz="1050" dirty="0" err="1"/>
              <a:t>juta</a:t>
            </a:r>
            <a:r>
              <a:rPr lang="en-US" sz="1050" dirty="0"/>
              <a:t>.</a:t>
            </a:r>
          </a:p>
          <a:p>
            <a:pPr marL="171450" indent="-171450">
              <a:spcBef>
                <a:spcPts val="1200"/>
              </a:spcBef>
              <a:buClr>
                <a:schemeClr val="dk2"/>
              </a:buClr>
              <a:buSzPts val="1100"/>
              <a:buFont typeface="Arial" panose="020B0604020202020204" pitchFamily="34" charset="0"/>
              <a:buChar char="•"/>
            </a:pPr>
            <a:endParaRPr lang="en-US" dirty="0"/>
          </a:p>
          <a:p>
            <a:pPr marL="171450" indent="-171450">
              <a:spcBef>
                <a:spcPts val="1200"/>
              </a:spcBef>
              <a:buClr>
                <a:schemeClr val="dk2"/>
              </a:buClr>
              <a:buSzPts val="1100"/>
              <a:buFont typeface="Arial" panose="020B0604020202020204" pitchFamily="34" charset="0"/>
              <a:buChar char="•"/>
            </a:pPr>
            <a:endParaRPr lang="en-US" dirty="0"/>
          </a:p>
        </p:txBody>
      </p:sp>
      <p:sp>
        <p:nvSpPr>
          <p:cNvPr id="265" name="Google Shape;265;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INSIGHT &amp; RECOMMENDATION</a:t>
            </a:r>
            <a:endParaRPr dirty="0"/>
          </a:p>
        </p:txBody>
      </p:sp>
    </p:spTree>
    <p:extLst>
      <p:ext uri="{BB962C8B-B14F-4D97-AF65-F5344CB8AC3E}">
        <p14:creationId xmlns:p14="http://schemas.microsoft.com/office/powerpoint/2010/main" val="293810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 name="Google Shape;274;p38">
            <a:extLst>
              <a:ext uri="{FF2B5EF4-FFF2-40B4-BE49-F238E27FC236}">
                <a16:creationId xmlns:a16="http://schemas.microsoft.com/office/drawing/2014/main" id="{F6FAA74F-AD25-37A9-CD12-1369FD6D6F62}"/>
              </a:ext>
            </a:extLst>
          </p:cNvPr>
          <p:cNvSpPr txBox="1">
            <a:spLocks/>
          </p:cNvSpPr>
          <p:nvPr/>
        </p:nvSpPr>
        <p:spPr>
          <a:xfrm>
            <a:off x="720000" y="884375"/>
            <a:ext cx="7717500" cy="39141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9pPr>
          </a:lstStyle>
          <a:p>
            <a:pPr marL="0" indent="0">
              <a:spcBef>
                <a:spcPts val="600"/>
              </a:spcBef>
              <a:buClr>
                <a:schemeClr val="dk2"/>
              </a:buClr>
              <a:buSzPts val="1100"/>
            </a:pPr>
            <a:r>
              <a:rPr lang="en-US" sz="1050" b="1" dirty="0" err="1"/>
              <a:t>Klaster</a:t>
            </a:r>
            <a:r>
              <a:rPr lang="en-US" sz="1050" b="1" dirty="0"/>
              <a:t> </a:t>
            </a:r>
            <a:r>
              <a:rPr lang="en-US" sz="1050" b="1" dirty="0" err="1"/>
              <a:t>Pertama</a:t>
            </a:r>
            <a:r>
              <a:rPr lang="en-US" sz="1050" b="1" dirty="0"/>
              <a:t> (</a:t>
            </a:r>
            <a:r>
              <a:rPr lang="en-US" sz="1050" b="1" dirty="0" err="1"/>
              <a:t>Usia</a:t>
            </a:r>
            <a:r>
              <a:rPr lang="en-US" sz="1050" b="1" dirty="0"/>
              <a:t> rata-rata 61 </a:t>
            </a:r>
            <a:r>
              <a:rPr lang="en-US" sz="1050" b="1" dirty="0" err="1"/>
              <a:t>tahun</a:t>
            </a:r>
            <a:r>
              <a:rPr lang="en-US" sz="1050" b="1" dirty="0"/>
              <a:t>, </a:t>
            </a:r>
            <a:r>
              <a:rPr lang="en-US" sz="1050" b="1" dirty="0" err="1"/>
              <a:t>mayoritas</a:t>
            </a:r>
            <a:r>
              <a:rPr lang="en-US" sz="1050" b="1" dirty="0"/>
              <a:t> </a:t>
            </a:r>
            <a:r>
              <a:rPr lang="en-US" sz="1050" b="1" dirty="0" err="1"/>
              <a:t>pekerja</a:t>
            </a:r>
            <a:r>
              <a:rPr lang="en-US" sz="1050" b="1" dirty="0"/>
              <a:t> </a:t>
            </a:r>
            <a:r>
              <a:rPr lang="en-US" sz="1050" b="1" dirty="0" err="1"/>
              <a:t>swasta</a:t>
            </a:r>
            <a:r>
              <a:rPr lang="en-US" sz="1050" b="1" dirty="0"/>
              <a:t>/</a:t>
            </a:r>
            <a:r>
              <a:rPr lang="en-US" sz="1050" b="1" dirty="0" err="1"/>
              <a:t>profesional</a:t>
            </a:r>
            <a:r>
              <a:rPr lang="en-US" sz="1050" b="1" dirty="0"/>
              <a:t> </a:t>
            </a:r>
            <a:r>
              <a:rPr lang="en-US" sz="1050" b="1" dirty="0" err="1"/>
              <a:t>dengan</a:t>
            </a:r>
            <a:r>
              <a:rPr lang="en-US" sz="1050" b="1" dirty="0"/>
              <a:t> </a:t>
            </a:r>
            <a:r>
              <a:rPr lang="en-US" sz="1050" b="1" dirty="0" err="1"/>
              <a:t>pengeluaran</a:t>
            </a:r>
            <a:r>
              <a:rPr lang="en-US" sz="1050" b="1" dirty="0"/>
              <a:t> </a:t>
            </a:r>
            <a:r>
              <a:rPr lang="en-US" sz="1050" b="1" dirty="0" err="1"/>
              <a:t>tinggi</a:t>
            </a:r>
            <a:r>
              <a:rPr lang="en-US" sz="1050" b="1" dirty="0"/>
              <a:t>):</a:t>
            </a:r>
            <a:endParaRPr lang="id-ID" sz="1050" b="1" dirty="0"/>
          </a:p>
          <a:p>
            <a:pPr marL="171450" indent="-171450">
              <a:spcBef>
                <a:spcPts val="600"/>
              </a:spcBef>
              <a:buClr>
                <a:schemeClr val="dk2"/>
              </a:buClr>
              <a:buSzPts val="1100"/>
              <a:buFont typeface="Arial" panose="020B0604020202020204" pitchFamily="34" charset="0"/>
              <a:buChar char="•"/>
            </a:pPr>
            <a:r>
              <a:rPr lang="en-US" sz="1050" dirty="0" err="1"/>
              <a:t>Produk-produk</a:t>
            </a:r>
            <a:r>
              <a:rPr lang="en-US" sz="1050" dirty="0"/>
              <a:t> premium </a:t>
            </a:r>
            <a:r>
              <a:rPr lang="en-US" sz="1050" dirty="0" err="1"/>
              <a:t>atau</a:t>
            </a:r>
            <a:r>
              <a:rPr lang="en-US" sz="1050" dirty="0"/>
              <a:t> </a:t>
            </a:r>
            <a:r>
              <a:rPr lang="en-US" sz="1050" dirty="0" err="1"/>
              <a:t>eksklusif</a:t>
            </a:r>
            <a:r>
              <a:rPr lang="en-US" sz="1050" dirty="0"/>
              <a:t> yang </a:t>
            </a:r>
            <a:r>
              <a:rPr lang="en-US" sz="1050" dirty="0" err="1"/>
              <a:t>cocok</a:t>
            </a:r>
            <a:r>
              <a:rPr lang="en-US" sz="1050" dirty="0"/>
              <a:t> </a:t>
            </a:r>
            <a:r>
              <a:rPr lang="en-US" sz="1050" dirty="0" err="1"/>
              <a:t>untuk</a:t>
            </a:r>
            <a:r>
              <a:rPr lang="en-US" sz="1050" dirty="0"/>
              <a:t> </a:t>
            </a:r>
            <a:r>
              <a:rPr lang="en-US" sz="1050" dirty="0" err="1"/>
              <a:t>profesional</a:t>
            </a:r>
            <a:r>
              <a:rPr lang="en-US" sz="1050" dirty="0"/>
              <a:t> </a:t>
            </a:r>
            <a:r>
              <a:rPr lang="en-US" sz="1050" dirty="0" err="1"/>
              <a:t>dengan</a:t>
            </a:r>
            <a:r>
              <a:rPr lang="en-US" sz="1050" dirty="0"/>
              <a:t> </a:t>
            </a:r>
            <a:r>
              <a:rPr lang="en-US" sz="1050" dirty="0" err="1"/>
              <a:t>pendapatan</a:t>
            </a:r>
            <a:r>
              <a:rPr lang="en-US" sz="1050" dirty="0"/>
              <a:t> </a:t>
            </a:r>
            <a:r>
              <a:rPr lang="en-US" sz="1050" dirty="0" err="1"/>
              <a:t>tinggi</a:t>
            </a:r>
            <a:r>
              <a:rPr lang="en-US" sz="1050" dirty="0"/>
              <a:t>.</a:t>
            </a:r>
          </a:p>
          <a:p>
            <a:pPr marL="171450" indent="-171450">
              <a:spcBef>
                <a:spcPts val="600"/>
              </a:spcBef>
              <a:buClr>
                <a:schemeClr val="dk2"/>
              </a:buClr>
              <a:buSzPts val="1100"/>
              <a:buFont typeface="Arial" panose="020B0604020202020204" pitchFamily="34" charset="0"/>
              <a:buChar char="•"/>
            </a:pPr>
            <a:r>
              <a:rPr lang="en-US" sz="1050" dirty="0" err="1"/>
              <a:t>Layanan</a:t>
            </a:r>
            <a:r>
              <a:rPr lang="en-US" sz="1050" dirty="0"/>
              <a:t> </a:t>
            </a:r>
            <a:r>
              <a:rPr lang="en-US" sz="1050" dirty="0" err="1"/>
              <a:t>kesehatan</a:t>
            </a:r>
            <a:r>
              <a:rPr lang="en-US" sz="1050" dirty="0"/>
              <a:t> </a:t>
            </a:r>
            <a:r>
              <a:rPr lang="en-US" sz="1050" dirty="0" err="1"/>
              <a:t>atau</a:t>
            </a:r>
            <a:r>
              <a:rPr lang="en-US" sz="1050" dirty="0"/>
              <a:t> </a:t>
            </a:r>
            <a:r>
              <a:rPr lang="en-US" sz="1050" dirty="0" err="1"/>
              <a:t>kebugaran</a:t>
            </a:r>
            <a:r>
              <a:rPr lang="en-US" sz="1050" dirty="0"/>
              <a:t> yang </a:t>
            </a:r>
            <a:r>
              <a:rPr lang="en-US" sz="1050" dirty="0" err="1"/>
              <a:t>lebih</a:t>
            </a:r>
            <a:r>
              <a:rPr lang="en-US" sz="1050" dirty="0"/>
              <a:t> </a:t>
            </a:r>
            <a:r>
              <a:rPr lang="en-US" sz="1050" dirty="0" err="1"/>
              <a:t>eksklusif</a:t>
            </a:r>
            <a:r>
              <a:rPr lang="en-US" sz="1050" dirty="0"/>
              <a:t> </a:t>
            </a:r>
            <a:r>
              <a:rPr lang="en-US" sz="1050" dirty="0" err="1"/>
              <a:t>seperti</a:t>
            </a:r>
            <a:r>
              <a:rPr lang="en-US" sz="1050" dirty="0"/>
              <a:t> </a:t>
            </a:r>
            <a:r>
              <a:rPr lang="en-US" sz="1050" dirty="0" err="1"/>
              <a:t>keanggotaan</a:t>
            </a:r>
            <a:r>
              <a:rPr lang="en-US" sz="1050" dirty="0"/>
              <a:t> gym premium, </a:t>
            </a:r>
            <a:r>
              <a:rPr lang="en-US" sz="1050" dirty="0" err="1"/>
              <a:t>konsultasi</a:t>
            </a:r>
            <a:r>
              <a:rPr lang="en-US" sz="1050" dirty="0"/>
              <a:t> </a:t>
            </a:r>
            <a:r>
              <a:rPr lang="en-US" sz="1050" dirty="0" err="1"/>
              <a:t>medis</a:t>
            </a:r>
            <a:r>
              <a:rPr lang="en-US" sz="1050" dirty="0"/>
              <a:t> </a:t>
            </a:r>
            <a:r>
              <a:rPr lang="en-US" sz="1050" dirty="0" err="1"/>
              <a:t>pribadi</a:t>
            </a:r>
            <a:r>
              <a:rPr lang="en-US" sz="1050" dirty="0"/>
              <a:t>, </a:t>
            </a:r>
            <a:r>
              <a:rPr lang="en-US" sz="1050" dirty="0" err="1"/>
              <a:t>atau</a:t>
            </a:r>
            <a:r>
              <a:rPr lang="en-US" sz="1050" dirty="0"/>
              <a:t> </a:t>
            </a:r>
            <a:r>
              <a:rPr lang="en-US" sz="1050" dirty="0" err="1"/>
              <a:t>perangkat</a:t>
            </a:r>
            <a:r>
              <a:rPr lang="en-US" sz="1050" dirty="0"/>
              <a:t> </a:t>
            </a:r>
            <a:r>
              <a:rPr lang="en-US" sz="1050" dirty="0" err="1"/>
              <a:t>pelacak</a:t>
            </a:r>
            <a:r>
              <a:rPr lang="en-US" sz="1050" dirty="0"/>
              <a:t> </a:t>
            </a:r>
            <a:r>
              <a:rPr lang="en-US" sz="1050" dirty="0" err="1"/>
              <a:t>kesehatan</a:t>
            </a:r>
            <a:r>
              <a:rPr lang="en-US" sz="1050" dirty="0"/>
              <a:t> yang </a:t>
            </a:r>
            <a:r>
              <a:rPr lang="en-US" sz="1050" dirty="0" err="1"/>
              <a:t>canggih</a:t>
            </a:r>
            <a:r>
              <a:rPr lang="en-US" sz="1050" dirty="0"/>
              <a:t>.</a:t>
            </a:r>
            <a:endParaRPr lang="id-ID" sz="1050" dirty="0"/>
          </a:p>
          <a:p>
            <a:pPr marL="0" indent="0">
              <a:spcBef>
                <a:spcPts val="600"/>
              </a:spcBef>
              <a:buClr>
                <a:schemeClr val="dk2"/>
              </a:buClr>
              <a:buSzPts val="1100"/>
            </a:pPr>
            <a:r>
              <a:rPr lang="en-US" sz="1050" b="1" dirty="0" err="1"/>
              <a:t>Klaster</a:t>
            </a:r>
            <a:r>
              <a:rPr lang="en-US" sz="1050" b="1" dirty="0"/>
              <a:t> </a:t>
            </a:r>
            <a:r>
              <a:rPr lang="en-US" sz="1050" b="1" dirty="0" err="1"/>
              <a:t>Kedua</a:t>
            </a:r>
            <a:r>
              <a:rPr lang="en-US" sz="1050" b="1" dirty="0"/>
              <a:t> (</a:t>
            </a:r>
            <a:r>
              <a:rPr lang="en-US" sz="1050" b="1" dirty="0" err="1"/>
              <a:t>Usia</a:t>
            </a:r>
            <a:r>
              <a:rPr lang="en-US" sz="1050" b="1" dirty="0"/>
              <a:t> rata-rata 31 </a:t>
            </a:r>
            <a:r>
              <a:rPr lang="en-US" sz="1050" b="1" dirty="0" err="1"/>
              <a:t>tahun</a:t>
            </a:r>
            <a:r>
              <a:rPr lang="en-US" sz="1050" b="1" dirty="0"/>
              <a:t>, </a:t>
            </a:r>
            <a:r>
              <a:rPr lang="en-US" sz="1050" b="1" dirty="0" err="1"/>
              <a:t>mayoritas</a:t>
            </a:r>
            <a:r>
              <a:rPr lang="en-US" sz="1050" b="1" dirty="0"/>
              <a:t> </a:t>
            </a:r>
            <a:r>
              <a:rPr lang="en-US" sz="1050" b="1" dirty="0" err="1"/>
              <a:t>wanita</a:t>
            </a:r>
            <a:r>
              <a:rPr lang="en-US" sz="1050" b="1" dirty="0"/>
              <a:t> </a:t>
            </a:r>
            <a:r>
              <a:rPr lang="en-US" sz="1050" b="1" dirty="0" err="1"/>
              <a:t>profesional</a:t>
            </a:r>
            <a:r>
              <a:rPr lang="en-US" sz="1050" b="1" dirty="0"/>
              <a:t> </a:t>
            </a:r>
            <a:r>
              <a:rPr lang="en-US" sz="1050" b="1" dirty="0" err="1"/>
              <a:t>dengan</a:t>
            </a:r>
            <a:r>
              <a:rPr lang="en-US" sz="1050" b="1" dirty="0"/>
              <a:t> </a:t>
            </a:r>
            <a:r>
              <a:rPr lang="en-US" sz="1050" b="1" dirty="0" err="1"/>
              <a:t>pengeluaran</a:t>
            </a:r>
            <a:r>
              <a:rPr lang="en-US" sz="1050" b="1" dirty="0"/>
              <a:t> </a:t>
            </a:r>
            <a:r>
              <a:rPr lang="en-US" sz="1050" b="1" dirty="0" err="1"/>
              <a:t>menengah</a:t>
            </a:r>
            <a:r>
              <a:rPr lang="en-US" sz="1050" b="1" dirty="0"/>
              <a:t>):</a:t>
            </a:r>
            <a:endParaRPr lang="en-US" sz="1050" dirty="0"/>
          </a:p>
          <a:p>
            <a:pPr marL="171450" indent="-171450">
              <a:spcBef>
                <a:spcPts val="600"/>
              </a:spcBef>
              <a:buClr>
                <a:schemeClr val="dk2"/>
              </a:buClr>
              <a:buSzPts val="1100"/>
              <a:buFont typeface="Arial" panose="020B0604020202020204" pitchFamily="34" charset="0"/>
              <a:buChar char="•"/>
            </a:pPr>
            <a:r>
              <a:rPr lang="en-US" sz="1050" dirty="0" err="1"/>
              <a:t>Produk</a:t>
            </a:r>
            <a:r>
              <a:rPr lang="en-US" sz="1050" dirty="0"/>
              <a:t> </a:t>
            </a:r>
            <a:r>
              <a:rPr lang="en-US" sz="1050" dirty="0" err="1"/>
              <a:t>kecantikan</a:t>
            </a:r>
            <a:r>
              <a:rPr lang="en-US" sz="1050" dirty="0"/>
              <a:t> premium, </a:t>
            </a:r>
            <a:r>
              <a:rPr lang="en-US" sz="1050" dirty="0" err="1"/>
              <a:t>perawatan</a:t>
            </a:r>
            <a:r>
              <a:rPr lang="en-US" sz="1050" dirty="0"/>
              <a:t> </a:t>
            </a:r>
            <a:r>
              <a:rPr lang="en-US" sz="1050" dirty="0" err="1"/>
              <a:t>kulit</a:t>
            </a:r>
            <a:r>
              <a:rPr lang="en-US" sz="1050" dirty="0"/>
              <a:t>, </a:t>
            </a:r>
            <a:r>
              <a:rPr lang="en-US" sz="1050" dirty="0" err="1"/>
              <a:t>atau</a:t>
            </a:r>
            <a:r>
              <a:rPr lang="en-US" sz="1050" dirty="0"/>
              <a:t> </a:t>
            </a:r>
            <a:r>
              <a:rPr lang="en-US" sz="1050" dirty="0" err="1"/>
              <a:t>produk</a:t>
            </a:r>
            <a:r>
              <a:rPr lang="en-US" sz="1050" dirty="0"/>
              <a:t> fashion </a:t>
            </a:r>
            <a:r>
              <a:rPr lang="en-US" sz="1050" dirty="0" err="1"/>
              <a:t>terbaru</a:t>
            </a:r>
            <a:r>
              <a:rPr lang="en-US" sz="1050" dirty="0"/>
              <a:t> yang </a:t>
            </a:r>
            <a:r>
              <a:rPr lang="en-US" sz="1050" dirty="0" err="1"/>
              <a:t>sesuai</a:t>
            </a:r>
            <a:r>
              <a:rPr lang="en-US" sz="1050" dirty="0"/>
              <a:t> </a:t>
            </a:r>
            <a:r>
              <a:rPr lang="en-US" sz="1050" dirty="0" err="1"/>
              <a:t>dengan</a:t>
            </a:r>
            <a:r>
              <a:rPr lang="en-US" sz="1050" dirty="0"/>
              <a:t> </a:t>
            </a:r>
            <a:r>
              <a:rPr lang="en-US" sz="1050" dirty="0" err="1"/>
              <a:t>tren</a:t>
            </a:r>
            <a:r>
              <a:rPr lang="en-US" sz="1050" dirty="0"/>
              <a:t>.</a:t>
            </a:r>
          </a:p>
          <a:p>
            <a:pPr marL="171450" indent="-171450">
              <a:spcBef>
                <a:spcPts val="600"/>
              </a:spcBef>
              <a:buClr>
                <a:schemeClr val="dk2"/>
              </a:buClr>
              <a:buSzPts val="1100"/>
              <a:buFont typeface="Arial" panose="020B0604020202020204" pitchFamily="34" charset="0"/>
              <a:buChar char="•"/>
            </a:pPr>
            <a:r>
              <a:rPr lang="en-US" sz="1050" dirty="0" err="1"/>
              <a:t>Aksesori</a:t>
            </a:r>
            <a:r>
              <a:rPr lang="en-US" sz="1050" dirty="0"/>
              <a:t> </a:t>
            </a:r>
            <a:r>
              <a:rPr lang="en-US" sz="1050" dirty="0" err="1"/>
              <a:t>elektronik</a:t>
            </a:r>
            <a:r>
              <a:rPr lang="en-US" sz="1050" dirty="0"/>
              <a:t> </a:t>
            </a:r>
            <a:r>
              <a:rPr lang="en-US" sz="1050" dirty="0" err="1"/>
              <a:t>terkini</a:t>
            </a:r>
            <a:r>
              <a:rPr lang="en-US" sz="1050" dirty="0"/>
              <a:t> </a:t>
            </a:r>
            <a:r>
              <a:rPr lang="en-US" sz="1050" dirty="0" err="1"/>
              <a:t>seperti</a:t>
            </a:r>
            <a:r>
              <a:rPr lang="en-US" sz="1050" dirty="0"/>
              <a:t> earbuds wireless </a:t>
            </a:r>
            <a:r>
              <a:rPr lang="en-US" sz="1050" dirty="0" err="1"/>
              <a:t>atau</a:t>
            </a:r>
            <a:r>
              <a:rPr lang="en-US" sz="1050" dirty="0"/>
              <a:t> </a:t>
            </a:r>
            <a:r>
              <a:rPr lang="en-US" sz="1050" dirty="0" err="1"/>
              <a:t>perangkat</a:t>
            </a:r>
            <a:r>
              <a:rPr lang="en-US" sz="1050" dirty="0"/>
              <a:t> fashion </a:t>
            </a:r>
            <a:r>
              <a:rPr lang="en-US" sz="1050" dirty="0" err="1"/>
              <a:t>pintar</a:t>
            </a:r>
            <a:r>
              <a:rPr lang="en-US" sz="1050" dirty="0"/>
              <a:t>.</a:t>
            </a:r>
          </a:p>
          <a:p>
            <a:pPr marL="0" indent="0">
              <a:spcBef>
                <a:spcPts val="600"/>
              </a:spcBef>
              <a:buClr>
                <a:schemeClr val="dk2"/>
              </a:buClr>
              <a:buSzPts val="1100"/>
            </a:pPr>
            <a:r>
              <a:rPr lang="en-US" sz="1050" b="1" dirty="0" err="1"/>
              <a:t>Klaster</a:t>
            </a:r>
            <a:r>
              <a:rPr lang="en-US" sz="1050" b="1" dirty="0"/>
              <a:t> </a:t>
            </a:r>
            <a:r>
              <a:rPr lang="en-US" sz="1050" b="1" dirty="0" err="1"/>
              <a:t>Ketiga</a:t>
            </a:r>
            <a:r>
              <a:rPr lang="en-US" sz="1050" b="1" dirty="0"/>
              <a:t> (</a:t>
            </a:r>
            <a:r>
              <a:rPr lang="en-US" sz="1050" b="1" dirty="0" err="1"/>
              <a:t>Usia</a:t>
            </a:r>
            <a:r>
              <a:rPr lang="en-US" sz="1050" b="1" dirty="0"/>
              <a:t> rata-rata 20 </a:t>
            </a:r>
            <a:r>
              <a:rPr lang="en-US" sz="1050" b="1" dirty="0" err="1"/>
              <a:t>tahun</a:t>
            </a:r>
            <a:r>
              <a:rPr lang="en-US" sz="1050" b="1" dirty="0"/>
              <a:t>, </a:t>
            </a:r>
            <a:r>
              <a:rPr lang="en-US" sz="1050" b="1" dirty="0" err="1"/>
              <a:t>mayoritas</a:t>
            </a:r>
            <a:r>
              <a:rPr lang="en-US" sz="1050" b="1" dirty="0"/>
              <a:t> </a:t>
            </a:r>
            <a:r>
              <a:rPr lang="en-US" sz="1050" b="1" dirty="0" err="1"/>
              <a:t>wanita</a:t>
            </a:r>
            <a:r>
              <a:rPr lang="en-US" sz="1050" b="1" dirty="0"/>
              <a:t> </a:t>
            </a:r>
            <a:r>
              <a:rPr lang="en-US" sz="1050" b="1" dirty="0" err="1"/>
              <a:t>pelajar</a:t>
            </a:r>
            <a:r>
              <a:rPr lang="en-US" sz="1050" b="1" dirty="0"/>
              <a:t>/</a:t>
            </a:r>
            <a:r>
              <a:rPr lang="en-US" sz="1050" b="1" dirty="0" err="1"/>
              <a:t>profesional</a:t>
            </a:r>
            <a:r>
              <a:rPr lang="en-US" sz="1050" b="1" dirty="0"/>
              <a:t> </a:t>
            </a:r>
            <a:r>
              <a:rPr lang="en-US" sz="1050" b="1" dirty="0" err="1"/>
              <a:t>dengan</a:t>
            </a:r>
            <a:r>
              <a:rPr lang="en-US" sz="1050" b="1" dirty="0"/>
              <a:t> </a:t>
            </a:r>
            <a:r>
              <a:rPr lang="en-US" sz="1050" b="1" dirty="0" err="1"/>
              <a:t>pengeluaran</a:t>
            </a:r>
            <a:r>
              <a:rPr lang="en-US" sz="1050" b="1" dirty="0"/>
              <a:t> </a:t>
            </a:r>
            <a:r>
              <a:rPr lang="en-US" sz="1050" b="1" dirty="0" err="1"/>
              <a:t>menengah</a:t>
            </a:r>
            <a:r>
              <a:rPr lang="en-US" sz="1050" b="1" dirty="0"/>
              <a:t>):</a:t>
            </a:r>
            <a:endParaRPr lang="en-US" sz="1050" dirty="0"/>
          </a:p>
          <a:p>
            <a:pPr marL="171450" indent="-171450">
              <a:spcBef>
                <a:spcPts val="600"/>
              </a:spcBef>
              <a:buClr>
                <a:schemeClr val="dk2"/>
              </a:buClr>
              <a:buSzPts val="1100"/>
              <a:buFont typeface="Arial" panose="020B0604020202020204" pitchFamily="34" charset="0"/>
              <a:buChar char="•"/>
            </a:pPr>
            <a:r>
              <a:rPr lang="en-US" sz="1050" dirty="0" err="1"/>
              <a:t>Buku-buku</a:t>
            </a:r>
            <a:r>
              <a:rPr lang="en-US" sz="1050" dirty="0"/>
              <a:t> </a:t>
            </a:r>
            <a:r>
              <a:rPr lang="en-US" sz="1050" dirty="0" err="1"/>
              <a:t>pelajaran</a:t>
            </a:r>
            <a:r>
              <a:rPr lang="en-US" sz="1050" dirty="0"/>
              <a:t> </a:t>
            </a:r>
            <a:r>
              <a:rPr lang="en-US" sz="1050" dirty="0" err="1"/>
              <a:t>atau</a:t>
            </a:r>
            <a:r>
              <a:rPr lang="en-US" sz="1050" dirty="0"/>
              <a:t> </a:t>
            </a:r>
            <a:r>
              <a:rPr lang="en-US" sz="1050" dirty="0" err="1"/>
              <a:t>kursus</a:t>
            </a:r>
            <a:r>
              <a:rPr lang="en-US" sz="1050" dirty="0"/>
              <a:t> online </a:t>
            </a:r>
            <a:r>
              <a:rPr lang="en-US" sz="1050" dirty="0" err="1"/>
              <a:t>untuk</a:t>
            </a:r>
            <a:r>
              <a:rPr lang="en-US" sz="1050" dirty="0"/>
              <a:t> </a:t>
            </a:r>
            <a:r>
              <a:rPr lang="en-US" sz="1050" dirty="0" err="1"/>
              <a:t>pendidikan</a:t>
            </a:r>
            <a:r>
              <a:rPr lang="en-US" sz="1050" dirty="0"/>
              <a:t> </a:t>
            </a:r>
            <a:r>
              <a:rPr lang="en-US" sz="1050" dirty="0" err="1"/>
              <a:t>tambahan</a:t>
            </a:r>
            <a:r>
              <a:rPr lang="en-US" sz="1050" dirty="0"/>
              <a:t>.</a:t>
            </a:r>
          </a:p>
          <a:p>
            <a:pPr marL="171450" indent="-171450">
              <a:spcBef>
                <a:spcPts val="600"/>
              </a:spcBef>
              <a:buClr>
                <a:schemeClr val="dk2"/>
              </a:buClr>
              <a:buSzPts val="1100"/>
              <a:buFont typeface="Arial" panose="020B0604020202020204" pitchFamily="34" charset="0"/>
              <a:buChar char="•"/>
            </a:pPr>
            <a:r>
              <a:rPr lang="en-US" sz="1050" dirty="0"/>
              <a:t>Gadget </a:t>
            </a:r>
            <a:r>
              <a:rPr lang="en-US" sz="1050" dirty="0" err="1"/>
              <a:t>atau</a:t>
            </a:r>
            <a:r>
              <a:rPr lang="en-US" sz="1050" dirty="0"/>
              <a:t> </a:t>
            </a:r>
            <a:r>
              <a:rPr lang="en-US" sz="1050" dirty="0" err="1"/>
              <a:t>aksesori</a:t>
            </a:r>
            <a:r>
              <a:rPr lang="en-US" sz="1050" dirty="0"/>
              <a:t> yang </a:t>
            </a:r>
            <a:r>
              <a:rPr lang="en-US" sz="1050" dirty="0" err="1"/>
              <a:t>cocok</a:t>
            </a:r>
            <a:r>
              <a:rPr lang="en-US" sz="1050" dirty="0"/>
              <a:t> </a:t>
            </a:r>
            <a:r>
              <a:rPr lang="en-US" sz="1050" dirty="0" err="1"/>
              <a:t>untuk</a:t>
            </a:r>
            <a:r>
              <a:rPr lang="en-US" sz="1050" dirty="0"/>
              <a:t> </a:t>
            </a:r>
            <a:r>
              <a:rPr lang="en-US" sz="1050" dirty="0" err="1"/>
              <a:t>kebutuhan</a:t>
            </a:r>
            <a:r>
              <a:rPr lang="en-US" sz="1050" dirty="0"/>
              <a:t> </a:t>
            </a:r>
            <a:r>
              <a:rPr lang="en-US" sz="1050" dirty="0" err="1"/>
              <a:t>pelajar</a:t>
            </a:r>
            <a:r>
              <a:rPr lang="en-US" sz="1050" dirty="0"/>
              <a:t> </a:t>
            </a:r>
            <a:r>
              <a:rPr lang="en-US" sz="1050" dirty="0" err="1"/>
              <a:t>seperti</a:t>
            </a:r>
            <a:r>
              <a:rPr lang="en-US" sz="1050" dirty="0"/>
              <a:t> </a:t>
            </a:r>
            <a:r>
              <a:rPr lang="en-US" sz="1050" dirty="0" err="1"/>
              <a:t>tas</a:t>
            </a:r>
            <a:r>
              <a:rPr lang="en-US" sz="1050" dirty="0"/>
              <a:t> laptop yang </a:t>
            </a:r>
            <a:r>
              <a:rPr lang="en-US" sz="1050" dirty="0" err="1"/>
              <a:t>fungsional</a:t>
            </a:r>
            <a:r>
              <a:rPr lang="en-US" sz="1050" dirty="0"/>
              <a:t> </a:t>
            </a:r>
            <a:r>
              <a:rPr lang="en-US" sz="1050" dirty="0" err="1"/>
              <a:t>atau</a:t>
            </a:r>
            <a:r>
              <a:rPr lang="en-US" sz="1050" dirty="0"/>
              <a:t> </a:t>
            </a:r>
            <a:r>
              <a:rPr lang="en-US" sz="1050" dirty="0" err="1"/>
              <a:t>perangkat</a:t>
            </a:r>
            <a:r>
              <a:rPr lang="en-US" sz="1050" dirty="0"/>
              <a:t> </a:t>
            </a:r>
            <a:r>
              <a:rPr lang="en-US" sz="1050" dirty="0" err="1"/>
              <a:t>penyimpanan</a:t>
            </a:r>
            <a:r>
              <a:rPr lang="en-US" sz="1050" dirty="0"/>
              <a:t> digital.</a:t>
            </a:r>
          </a:p>
          <a:p>
            <a:pPr marL="0" indent="0">
              <a:spcBef>
                <a:spcPts val="600"/>
              </a:spcBef>
              <a:buClr>
                <a:schemeClr val="dk2"/>
              </a:buClr>
              <a:buSzPts val="1100"/>
            </a:pPr>
            <a:r>
              <a:rPr lang="en-US" sz="1050" b="1" dirty="0" err="1"/>
              <a:t>Klaster</a:t>
            </a:r>
            <a:r>
              <a:rPr lang="en-US" sz="1050" b="1" dirty="0"/>
              <a:t> </a:t>
            </a:r>
            <a:r>
              <a:rPr lang="en-US" sz="1050" b="1" dirty="0" err="1"/>
              <a:t>Keempat</a:t>
            </a:r>
            <a:r>
              <a:rPr lang="en-US" sz="1050" b="1" dirty="0"/>
              <a:t> (</a:t>
            </a:r>
            <a:r>
              <a:rPr lang="en-US" sz="1050" b="1" dirty="0" err="1"/>
              <a:t>Usia</a:t>
            </a:r>
            <a:r>
              <a:rPr lang="en-US" sz="1050" b="1" dirty="0"/>
              <a:t> rata-rata 42 </a:t>
            </a:r>
            <a:r>
              <a:rPr lang="en-US" sz="1050" b="1" dirty="0" err="1"/>
              <a:t>tahun</a:t>
            </a:r>
            <a:r>
              <a:rPr lang="en-US" sz="1050" b="1" dirty="0"/>
              <a:t>, </a:t>
            </a:r>
            <a:r>
              <a:rPr lang="en-US" sz="1050" b="1" dirty="0" err="1"/>
              <a:t>mayoritas</a:t>
            </a:r>
            <a:r>
              <a:rPr lang="en-US" sz="1050" b="1" dirty="0"/>
              <a:t> </a:t>
            </a:r>
            <a:r>
              <a:rPr lang="en-US" sz="1050" b="1" dirty="0" err="1"/>
              <a:t>wanita</a:t>
            </a:r>
            <a:r>
              <a:rPr lang="en-US" sz="1050" b="1" dirty="0"/>
              <a:t> </a:t>
            </a:r>
            <a:r>
              <a:rPr lang="en-US" sz="1050" b="1" dirty="0" err="1"/>
              <a:t>profesional</a:t>
            </a:r>
            <a:r>
              <a:rPr lang="en-US" sz="1050" b="1" dirty="0"/>
              <a:t> </a:t>
            </a:r>
            <a:r>
              <a:rPr lang="en-US" sz="1050" b="1" dirty="0" err="1"/>
              <a:t>dengan</a:t>
            </a:r>
            <a:r>
              <a:rPr lang="en-US" sz="1050" b="1" dirty="0"/>
              <a:t> </a:t>
            </a:r>
            <a:r>
              <a:rPr lang="en-US" sz="1050" b="1" dirty="0" err="1"/>
              <a:t>pengeluaran</a:t>
            </a:r>
            <a:r>
              <a:rPr lang="en-US" sz="1050" b="1" dirty="0"/>
              <a:t> </a:t>
            </a:r>
            <a:r>
              <a:rPr lang="en-US" sz="1050" b="1" dirty="0" err="1"/>
              <a:t>tinggi</a:t>
            </a:r>
            <a:r>
              <a:rPr lang="en-US" sz="1050" b="1" dirty="0"/>
              <a:t>):</a:t>
            </a:r>
          </a:p>
          <a:p>
            <a:pPr marL="171450" indent="-171450">
              <a:spcBef>
                <a:spcPts val="600"/>
              </a:spcBef>
              <a:buClr>
                <a:schemeClr val="dk2"/>
              </a:buClr>
              <a:buSzPts val="1100"/>
              <a:buFont typeface="Arial" panose="020B0604020202020204" pitchFamily="34" charset="0"/>
              <a:buChar char="•"/>
            </a:pPr>
            <a:r>
              <a:rPr lang="en-US" sz="1050" dirty="0" err="1"/>
              <a:t>Produk-produk</a:t>
            </a:r>
            <a:r>
              <a:rPr lang="en-US" sz="1050" dirty="0"/>
              <a:t> mode </a:t>
            </a:r>
            <a:r>
              <a:rPr lang="en-US" sz="1050" dirty="0" err="1"/>
              <a:t>berkelas</a:t>
            </a:r>
            <a:r>
              <a:rPr lang="en-US" sz="1050" dirty="0"/>
              <a:t> </a:t>
            </a:r>
            <a:r>
              <a:rPr lang="en-US" sz="1050" dirty="0" err="1"/>
              <a:t>tinggi</a:t>
            </a:r>
            <a:r>
              <a:rPr lang="en-US" sz="1050" dirty="0"/>
              <a:t> </a:t>
            </a:r>
            <a:r>
              <a:rPr lang="en-US" sz="1050" dirty="0" err="1"/>
              <a:t>atau</a:t>
            </a:r>
            <a:r>
              <a:rPr lang="en-US" sz="1050" dirty="0"/>
              <a:t> </a:t>
            </a:r>
            <a:r>
              <a:rPr lang="en-US" sz="1050" dirty="0" err="1"/>
              <a:t>aksesori</a:t>
            </a:r>
            <a:r>
              <a:rPr lang="en-US" sz="1050" dirty="0"/>
              <a:t> fashion premium.</a:t>
            </a:r>
          </a:p>
          <a:p>
            <a:pPr marL="171450" indent="-171450">
              <a:spcBef>
                <a:spcPts val="600"/>
              </a:spcBef>
              <a:buClr>
                <a:schemeClr val="dk2"/>
              </a:buClr>
              <a:buSzPts val="1100"/>
              <a:buFont typeface="Arial" panose="020B0604020202020204" pitchFamily="34" charset="0"/>
              <a:buChar char="•"/>
            </a:pPr>
            <a:r>
              <a:rPr lang="en-US" sz="1050" dirty="0" err="1"/>
              <a:t>Layanan</a:t>
            </a:r>
            <a:r>
              <a:rPr lang="en-US" sz="1050" dirty="0"/>
              <a:t> </a:t>
            </a:r>
            <a:r>
              <a:rPr lang="en-US" sz="1050" dirty="0" err="1"/>
              <a:t>kebugaran</a:t>
            </a:r>
            <a:r>
              <a:rPr lang="en-US" sz="1050" dirty="0"/>
              <a:t> </a:t>
            </a:r>
            <a:r>
              <a:rPr lang="en-US" sz="1050" dirty="0" err="1"/>
              <a:t>eksklusif</a:t>
            </a:r>
            <a:r>
              <a:rPr lang="en-US" sz="1050" dirty="0"/>
              <a:t>, </a:t>
            </a:r>
            <a:r>
              <a:rPr lang="en-US" sz="1050" dirty="0" err="1"/>
              <a:t>seperti</a:t>
            </a:r>
            <a:r>
              <a:rPr lang="en-US" sz="1050" dirty="0"/>
              <a:t> </a:t>
            </a:r>
            <a:r>
              <a:rPr lang="en-US" sz="1050" dirty="0" err="1"/>
              <a:t>langganan</a:t>
            </a:r>
            <a:r>
              <a:rPr lang="en-US" sz="1050" dirty="0"/>
              <a:t> gym </a:t>
            </a:r>
            <a:r>
              <a:rPr lang="en-US" sz="1050" dirty="0" err="1"/>
              <a:t>mewah</a:t>
            </a:r>
            <a:r>
              <a:rPr lang="en-US" sz="1050" dirty="0"/>
              <a:t> </a:t>
            </a:r>
            <a:r>
              <a:rPr lang="en-US" sz="1050" dirty="0" err="1"/>
              <a:t>atau</a:t>
            </a:r>
            <a:r>
              <a:rPr lang="en-US" sz="1050" dirty="0"/>
              <a:t> </a:t>
            </a:r>
            <a:r>
              <a:rPr lang="en-US" sz="1050" dirty="0" err="1"/>
              <a:t>peralatan</a:t>
            </a:r>
            <a:r>
              <a:rPr lang="en-US" sz="1050" dirty="0"/>
              <a:t> </a:t>
            </a:r>
            <a:r>
              <a:rPr lang="en-US" sz="1050" dirty="0" err="1"/>
              <a:t>olahraga</a:t>
            </a:r>
            <a:r>
              <a:rPr lang="en-US" sz="1050" dirty="0"/>
              <a:t> </a:t>
            </a:r>
            <a:r>
              <a:rPr lang="en-US" sz="1050" dirty="0" err="1"/>
              <a:t>berkualitas</a:t>
            </a:r>
            <a:r>
              <a:rPr lang="en-US" sz="1050" dirty="0"/>
              <a:t> </a:t>
            </a:r>
            <a:r>
              <a:rPr lang="en-US" sz="1050" dirty="0" err="1"/>
              <a:t>tinggi</a:t>
            </a:r>
            <a:r>
              <a:rPr lang="en-US" sz="1050" dirty="0"/>
              <a:t>.</a:t>
            </a:r>
          </a:p>
          <a:p>
            <a:pPr marL="0" indent="0">
              <a:spcBef>
                <a:spcPts val="600"/>
              </a:spcBef>
              <a:buClr>
                <a:schemeClr val="dk2"/>
              </a:buClr>
              <a:buSzPts val="1100"/>
            </a:pPr>
            <a:r>
              <a:rPr lang="en-US" sz="1050" b="1" dirty="0" err="1"/>
              <a:t>Klaster</a:t>
            </a:r>
            <a:r>
              <a:rPr lang="en-US" sz="1050" b="1" dirty="0"/>
              <a:t> </a:t>
            </a:r>
            <a:r>
              <a:rPr lang="en-US" sz="1050" b="1" dirty="0" err="1"/>
              <a:t>Kelima</a:t>
            </a:r>
            <a:r>
              <a:rPr lang="en-US" sz="1050" b="1" dirty="0"/>
              <a:t> (</a:t>
            </a:r>
            <a:r>
              <a:rPr lang="en-US" sz="1050" b="1" dirty="0" err="1"/>
              <a:t>Usia</a:t>
            </a:r>
            <a:r>
              <a:rPr lang="en-US" sz="1050" b="1" dirty="0"/>
              <a:t> rata-rata 52 </a:t>
            </a:r>
            <a:r>
              <a:rPr lang="en-US" sz="1050" b="1" dirty="0" err="1"/>
              <a:t>tahun</a:t>
            </a:r>
            <a:r>
              <a:rPr lang="en-US" sz="1050" b="1" dirty="0"/>
              <a:t>, </a:t>
            </a:r>
            <a:r>
              <a:rPr lang="en-US" sz="1050" b="1" dirty="0" err="1"/>
              <a:t>mayoritas</a:t>
            </a:r>
            <a:r>
              <a:rPr lang="en-US" sz="1050" b="1" dirty="0"/>
              <a:t> </a:t>
            </a:r>
            <a:r>
              <a:rPr lang="en-US" sz="1050" b="1" dirty="0" err="1"/>
              <a:t>wanita</a:t>
            </a:r>
            <a:r>
              <a:rPr lang="en-US" sz="1050" b="1" dirty="0"/>
              <a:t> </a:t>
            </a:r>
            <a:r>
              <a:rPr lang="en-US" sz="1050" b="1" dirty="0" err="1"/>
              <a:t>profesional</a:t>
            </a:r>
            <a:r>
              <a:rPr lang="en-US" sz="1050" b="1" dirty="0"/>
              <a:t> </a:t>
            </a:r>
            <a:r>
              <a:rPr lang="en-US" sz="1050" b="1" dirty="0" err="1"/>
              <a:t>dengan</a:t>
            </a:r>
            <a:r>
              <a:rPr lang="en-US" sz="1050" b="1" dirty="0"/>
              <a:t> </a:t>
            </a:r>
            <a:r>
              <a:rPr lang="en-US" sz="1050" b="1" dirty="0" err="1"/>
              <a:t>pengeluaran</a:t>
            </a:r>
            <a:r>
              <a:rPr lang="en-US" sz="1050" b="1" dirty="0"/>
              <a:t> </a:t>
            </a:r>
            <a:r>
              <a:rPr lang="en-US" sz="1050" b="1" dirty="0" err="1"/>
              <a:t>menengah</a:t>
            </a:r>
            <a:r>
              <a:rPr lang="en-US" sz="1050" b="1" dirty="0"/>
              <a:t>):</a:t>
            </a:r>
            <a:endParaRPr lang="en-US" sz="1050" dirty="0"/>
          </a:p>
          <a:p>
            <a:pPr marL="171450" indent="-171450">
              <a:spcBef>
                <a:spcPts val="600"/>
              </a:spcBef>
              <a:buClr>
                <a:schemeClr val="dk2"/>
              </a:buClr>
              <a:buSzPts val="1100"/>
              <a:buFont typeface="Arial" panose="020B0604020202020204" pitchFamily="34" charset="0"/>
              <a:buChar char="•"/>
            </a:pPr>
            <a:r>
              <a:rPr lang="en-US" sz="1050" dirty="0" err="1"/>
              <a:t>Produk-produk</a:t>
            </a:r>
            <a:r>
              <a:rPr lang="en-US" sz="1050" dirty="0"/>
              <a:t> </a:t>
            </a:r>
            <a:r>
              <a:rPr lang="en-US" sz="1050" dirty="0" err="1"/>
              <a:t>perawatan</a:t>
            </a:r>
            <a:r>
              <a:rPr lang="en-US" sz="1050" dirty="0"/>
              <a:t> </a:t>
            </a:r>
            <a:r>
              <a:rPr lang="en-US" sz="1050" dirty="0" err="1"/>
              <a:t>diri</a:t>
            </a:r>
            <a:r>
              <a:rPr lang="en-US" sz="1050" dirty="0"/>
              <a:t> yang </a:t>
            </a:r>
            <a:r>
              <a:rPr lang="en-US" sz="1050" dirty="0" err="1"/>
              <a:t>berkualitas</a:t>
            </a:r>
            <a:r>
              <a:rPr lang="en-US" sz="1050" dirty="0"/>
              <a:t> </a:t>
            </a:r>
            <a:r>
              <a:rPr lang="en-US" sz="1050" dirty="0" err="1"/>
              <a:t>tinggi</a:t>
            </a:r>
            <a:r>
              <a:rPr lang="en-US" sz="1050" dirty="0"/>
              <a:t> </a:t>
            </a:r>
            <a:r>
              <a:rPr lang="en-US" sz="1050" dirty="0" err="1"/>
              <a:t>seperti</a:t>
            </a:r>
            <a:r>
              <a:rPr lang="en-US" sz="1050" dirty="0"/>
              <a:t> </a:t>
            </a:r>
            <a:r>
              <a:rPr lang="en-US" sz="1050" dirty="0" err="1"/>
              <a:t>perawatan</a:t>
            </a:r>
            <a:r>
              <a:rPr lang="en-US" sz="1050" dirty="0"/>
              <a:t> spa, </a:t>
            </a:r>
            <a:r>
              <a:rPr lang="en-US" sz="1050" dirty="0" err="1"/>
              <a:t>produk</a:t>
            </a:r>
            <a:r>
              <a:rPr lang="en-US" sz="1050" dirty="0"/>
              <a:t> </a:t>
            </a:r>
            <a:r>
              <a:rPr lang="en-US" sz="1050" dirty="0" err="1"/>
              <a:t>perawatan</a:t>
            </a:r>
            <a:r>
              <a:rPr lang="en-US" sz="1050" dirty="0"/>
              <a:t> </a:t>
            </a:r>
            <a:r>
              <a:rPr lang="en-US" sz="1050" dirty="0" err="1"/>
              <a:t>rambut</a:t>
            </a:r>
            <a:r>
              <a:rPr lang="en-US" sz="1050" dirty="0"/>
              <a:t> premium, </a:t>
            </a:r>
            <a:r>
              <a:rPr lang="en-US" sz="1050" dirty="0" err="1"/>
              <a:t>atau</a:t>
            </a:r>
            <a:r>
              <a:rPr lang="en-US" sz="1050" dirty="0"/>
              <a:t> </a:t>
            </a:r>
            <a:r>
              <a:rPr lang="en-US" sz="1050" dirty="0" err="1"/>
              <a:t>keanggotaan</a:t>
            </a:r>
            <a:r>
              <a:rPr lang="en-US" sz="1050" dirty="0"/>
              <a:t> </a:t>
            </a:r>
            <a:r>
              <a:rPr lang="en-US" sz="1050" dirty="0" err="1"/>
              <a:t>klub</a:t>
            </a:r>
            <a:r>
              <a:rPr lang="en-US" sz="1050" dirty="0"/>
              <a:t> </a:t>
            </a:r>
            <a:r>
              <a:rPr lang="en-US" sz="1050" dirty="0" err="1"/>
              <a:t>kebugaran</a:t>
            </a:r>
            <a:r>
              <a:rPr lang="en-US" sz="1050" dirty="0"/>
              <a:t> yang </a:t>
            </a:r>
            <a:r>
              <a:rPr lang="en-US" sz="1050" dirty="0" err="1"/>
              <a:t>komprehensif</a:t>
            </a:r>
            <a:r>
              <a:rPr lang="en-US" sz="1050" dirty="0"/>
              <a:t>.</a:t>
            </a:r>
          </a:p>
        </p:txBody>
      </p:sp>
      <p:sp>
        <p:nvSpPr>
          <p:cNvPr id="265" name="Google Shape;265;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INSIGHT &amp; RECOMMENDATION</a:t>
            </a:r>
            <a:endParaRPr dirty="0"/>
          </a:p>
        </p:txBody>
      </p:sp>
    </p:spTree>
    <p:extLst>
      <p:ext uri="{BB962C8B-B14F-4D97-AF65-F5344CB8AC3E}">
        <p14:creationId xmlns:p14="http://schemas.microsoft.com/office/powerpoint/2010/main" val="19823184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423;p49">
            <a:extLst>
              <a:ext uri="{FF2B5EF4-FFF2-40B4-BE49-F238E27FC236}">
                <a16:creationId xmlns:a16="http://schemas.microsoft.com/office/drawing/2014/main" id="{9E0CF6B1-51AD-9036-BF47-F94508CDB786}"/>
              </a:ext>
            </a:extLst>
          </p:cNvPr>
          <p:cNvSpPr txBox="1">
            <a:spLocks/>
          </p:cNvSpPr>
          <p:nvPr/>
        </p:nvSpPr>
        <p:spPr>
          <a:xfrm>
            <a:off x="734825" y="2908025"/>
            <a:ext cx="3108300" cy="72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1919"/>
              </a:buClr>
              <a:buSzPts val="5200"/>
              <a:buFont typeface="Playfair Display Medium"/>
              <a:buNone/>
              <a:defRPr sz="3700" b="0" i="0" u="none" strike="noStrike" cap="none">
                <a:solidFill>
                  <a:schemeClr val="dk1"/>
                </a:solidFill>
                <a:latin typeface="Playfair Display Medium"/>
                <a:ea typeface="Playfair Display Medium"/>
                <a:cs typeface="Playfair Display Medium"/>
                <a:sym typeface="Playfair Display Medium"/>
              </a:defRPr>
            </a:lvl1pPr>
            <a:lvl2pPr marR="0" lvl="1" algn="ctr" rtl="0">
              <a:lnSpc>
                <a:spcPct val="100000"/>
              </a:lnSpc>
              <a:spcBef>
                <a:spcPts val="0"/>
              </a:spcBef>
              <a:spcAft>
                <a:spcPts val="0"/>
              </a:spcAft>
              <a:buClr>
                <a:srgbClr val="191919"/>
              </a:buClr>
              <a:buSzPts val="5200"/>
              <a:buFont typeface="Playfair Display"/>
              <a:buNone/>
              <a:defRPr sz="5200" b="1" i="0" u="none" strike="noStrike" cap="none">
                <a:solidFill>
                  <a:srgbClr val="191919"/>
                </a:solidFill>
                <a:latin typeface="Playfair Display"/>
                <a:ea typeface="Playfair Display"/>
                <a:cs typeface="Playfair Display"/>
                <a:sym typeface="Playfair Display"/>
              </a:defRPr>
            </a:lvl2pPr>
            <a:lvl3pPr marR="0" lvl="2" algn="ctr" rtl="0">
              <a:lnSpc>
                <a:spcPct val="100000"/>
              </a:lnSpc>
              <a:spcBef>
                <a:spcPts val="0"/>
              </a:spcBef>
              <a:spcAft>
                <a:spcPts val="0"/>
              </a:spcAft>
              <a:buClr>
                <a:srgbClr val="191919"/>
              </a:buClr>
              <a:buSzPts val="5200"/>
              <a:buFont typeface="Playfair Display"/>
              <a:buNone/>
              <a:defRPr sz="5200" b="1" i="0" u="none" strike="noStrike" cap="none">
                <a:solidFill>
                  <a:srgbClr val="191919"/>
                </a:solidFill>
                <a:latin typeface="Playfair Display"/>
                <a:ea typeface="Playfair Display"/>
                <a:cs typeface="Playfair Display"/>
                <a:sym typeface="Playfair Display"/>
              </a:defRPr>
            </a:lvl3pPr>
            <a:lvl4pPr marR="0" lvl="3" algn="ctr" rtl="0">
              <a:lnSpc>
                <a:spcPct val="100000"/>
              </a:lnSpc>
              <a:spcBef>
                <a:spcPts val="0"/>
              </a:spcBef>
              <a:spcAft>
                <a:spcPts val="0"/>
              </a:spcAft>
              <a:buClr>
                <a:srgbClr val="191919"/>
              </a:buClr>
              <a:buSzPts val="5200"/>
              <a:buFont typeface="Playfair Display"/>
              <a:buNone/>
              <a:defRPr sz="5200" b="1" i="0" u="none" strike="noStrike" cap="none">
                <a:solidFill>
                  <a:srgbClr val="191919"/>
                </a:solidFill>
                <a:latin typeface="Playfair Display"/>
                <a:ea typeface="Playfair Display"/>
                <a:cs typeface="Playfair Display"/>
                <a:sym typeface="Playfair Display"/>
              </a:defRPr>
            </a:lvl4pPr>
            <a:lvl5pPr marR="0" lvl="4" algn="ctr" rtl="0">
              <a:lnSpc>
                <a:spcPct val="100000"/>
              </a:lnSpc>
              <a:spcBef>
                <a:spcPts val="0"/>
              </a:spcBef>
              <a:spcAft>
                <a:spcPts val="0"/>
              </a:spcAft>
              <a:buClr>
                <a:srgbClr val="191919"/>
              </a:buClr>
              <a:buSzPts val="5200"/>
              <a:buFont typeface="Playfair Display"/>
              <a:buNone/>
              <a:defRPr sz="5200" b="1" i="0" u="none" strike="noStrike" cap="none">
                <a:solidFill>
                  <a:srgbClr val="191919"/>
                </a:solidFill>
                <a:latin typeface="Playfair Display"/>
                <a:ea typeface="Playfair Display"/>
                <a:cs typeface="Playfair Display"/>
                <a:sym typeface="Playfair Display"/>
              </a:defRPr>
            </a:lvl5pPr>
            <a:lvl6pPr marR="0" lvl="5" algn="ctr" rtl="0">
              <a:lnSpc>
                <a:spcPct val="100000"/>
              </a:lnSpc>
              <a:spcBef>
                <a:spcPts val="0"/>
              </a:spcBef>
              <a:spcAft>
                <a:spcPts val="0"/>
              </a:spcAft>
              <a:buClr>
                <a:srgbClr val="191919"/>
              </a:buClr>
              <a:buSzPts val="5200"/>
              <a:buFont typeface="Playfair Display"/>
              <a:buNone/>
              <a:defRPr sz="5200" b="1" i="0" u="none" strike="noStrike" cap="none">
                <a:solidFill>
                  <a:srgbClr val="191919"/>
                </a:solidFill>
                <a:latin typeface="Playfair Display"/>
                <a:ea typeface="Playfair Display"/>
                <a:cs typeface="Playfair Display"/>
                <a:sym typeface="Playfair Display"/>
              </a:defRPr>
            </a:lvl6pPr>
            <a:lvl7pPr marR="0" lvl="6" algn="ctr" rtl="0">
              <a:lnSpc>
                <a:spcPct val="100000"/>
              </a:lnSpc>
              <a:spcBef>
                <a:spcPts val="0"/>
              </a:spcBef>
              <a:spcAft>
                <a:spcPts val="0"/>
              </a:spcAft>
              <a:buClr>
                <a:srgbClr val="191919"/>
              </a:buClr>
              <a:buSzPts val="5200"/>
              <a:buFont typeface="Playfair Display"/>
              <a:buNone/>
              <a:defRPr sz="5200" b="1" i="0" u="none" strike="noStrike" cap="none">
                <a:solidFill>
                  <a:srgbClr val="191919"/>
                </a:solidFill>
                <a:latin typeface="Playfair Display"/>
                <a:ea typeface="Playfair Display"/>
                <a:cs typeface="Playfair Display"/>
                <a:sym typeface="Playfair Display"/>
              </a:defRPr>
            </a:lvl7pPr>
            <a:lvl8pPr marR="0" lvl="7" algn="ctr" rtl="0">
              <a:lnSpc>
                <a:spcPct val="100000"/>
              </a:lnSpc>
              <a:spcBef>
                <a:spcPts val="0"/>
              </a:spcBef>
              <a:spcAft>
                <a:spcPts val="0"/>
              </a:spcAft>
              <a:buClr>
                <a:srgbClr val="191919"/>
              </a:buClr>
              <a:buSzPts val="5200"/>
              <a:buFont typeface="Playfair Display"/>
              <a:buNone/>
              <a:defRPr sz="5200" b="1" i="0" u="none" strike="noStrike" cap="none">
                <a:solidFill>
                  <a:srgbClr val="191919"/>
                </a:solidFill>
                <a:latin typeface="Playfair Display"/>
                <a:ea typeface="Playfair Display"/>
                <a:cs typeface="Playfair Display"/>
                <a:sym typeface="Playfair Display"/>
              </a:defRPr>
            </a:lvl8pPr>
            <a:lvl9pPr marR="0" lvl="8" algn="ctr" rtl="0">
              <a:lnSpc>
                <a:spcPct val="100000"/>
              </a:lnSpc>
              <a:spcBef>
                <a:spcPts val="0"/>
              </a:spcBef>
              <a:spcAft>
                <a:spcPts val="0"/>
              </a:spcAft>
              <a:buClr>
                <a:srgbClr val="191919"/>
              </a:buClr>
              <a:buSzPts val="5200"/>
              <a:buFont typeface="Playfair Display"/>
              <a:buNone/>
              <a:defRPr sz="5200" b="1" i="0" u="none" strike="noStrike" cap="none">
                <a:solidFill>
                  <a:srgbClr val="191919"/>
                </a:solidFill>
                <a:latin typeface="Playfair Display"/>
                <a:ea typeface="Playfair Display"/>
                <a:cs typeface="Playfair Display"/>
                <a:sym typeface="Playfair Display"/>
              </a:defRPr>
            </a:lvl9pPr>
          </a:lstStyle>
          <a:p>
            <a:r>
              <a:rPr lang="id-ID"/>
              <a:t>THANK YOU</a:t>
            </a:r>
          </a:p>
        </p:txBody>
      </p:sp>
      <p:sp>
        <p:nvSpPr>
          <p:cNvPr id="6" name="Google Shape;424;p49">
            <a:extLst>
              <a:ext uri="{FF2B5EF4-FFF2-40B4-BE49-F238E27FC236}">
                <a16:creationId xmlns:a16="http://schemas.microsoft.com/office/drawing/2014/main" id="{7D979A80-279D-F46B-0B98-01A57A77E345}"/>
              </a:ext>
            </a:extLst>
          </p:cNvPr>
          <p:cNvSpPr txBox="1">
            <a:spLocks noGrp="1"/>
          </p:cNvSpPr>
          <p:nvPr>
            <p:ph type="subTitle" idx="1"/>
          </p:nvPr>
        </p:nvSpPr>
        <p:spPr>
          <a:xfrm>
            <a:off x="1035083" y="3476278"/>
            <a:ext cx="4566053" cy="913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200" dirty="0"/>
              <a:t>s</a:t>
            </a:r>
            <a:r>
              <a:rPr lang="id-ID" sz="1200" dirty="0"/>
              <a:t>aefulamri681@gmail.com</a:t>
            </a:r>
            <a:endParaRPr sz="1200" dirty="0"/>
          </a:p>
          <a:p>
            <a:pPr marL="0" lvl="0" indent="0" algn="l" rtl="0">
              <a:spcBef>
                <a:spcPts val="600"/>
              </a:spcBef>
              <a:spcAft>
                <a:spcPts val="0"/>
              </a:spcAft>
              <a:buNone/>
            </a:pPr>
            <a:r>
              <a:rPr lang="id-ID" sz="1200" dirty="0"/>
              <a:t>https://www.linkedin.com/in/saeful-amri-0a7991229/</a:t>
            </a:r>
            <a:endParaRPr sz="1200" dirty="0"/>
          </a:p>
          <a:p>
            <a:pPr marL="0" lvl="0" indent="0" algn="l" rtl="0">
              <a:spcBef>
                <a:spcPts val="600"/>
              </a:spcBef>
              <a:spcAft>
                <a:spcPts val="0"/>
              </a:spcAft>
              <a:buNone/>
            </a:pPr>
            <a:r>
              <a:rPr lang="id-ID" sz="1200" dirty="0"/>
              <a:t>https://saefulamri.wixsite.com/my-site/</a:t>
            </a:r>
            <a:endParaRPr sz="1200" dirty="0"/>
          </a:p>
        </p:txBody>
      </p:sp>
      <p:pic>
        <p:nvPicPr>
          <p:cNvPr id="2052" name="Picture 4">
            <a:extLst>
              <a:ext uri="{FF2B5EF4-FFF2-40B4-BE49-F238E27FC236}">
                <a16:creationId xmlns:a16="http://schemas.microsoft.com/office/drawing/2014/main" id="{5C1D2647-459B-8157-931F-EC792E30F53A}"/>
              </a:ext>
            </a:extLst>
          </p:cNvPr>
          <p:cNvPicPr>
            <a:picLocks noChangeAspect="1" noChangeArrowheads="1"/>
          </p:cNvPicPr>
          <p:nvPr/>
        </p:nvPicPr>
        <p:blipFill>
          <a:blip r:embed="rId2">
            <a:duotone>
              <a:prstClr val="black"/>
              <a:srgbClr val="333333">
                <a:tint val="45000"/>
                <a:satMod val="400000"/>
              </a:srgbClr>
            </a:duotone>
            <a:extLst>
              <a:ext uri="{28A0092B-C50C-407E-A947-70E740481C1C}">
                <a14:useLocalDpi xmlns:a14="http://schemas.microsoft.com/office/drawing/2010/main" val="0"/>
              </a:ext>
            </a:extLst>
          </a:blip>
          <a:srcRect/>
          <a:stretch>
            <a:fillRect/>
          </a:stretch>
        </p:blipFill>
        <p:spPr bwMode="auto">
          <a:xfrm>
            <a:off x="875700" y="3686326"/>
            <a:ext cx="159384" cy="11395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01585A25-4BDA-2C8F-730A-F4DB1CA76E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700" y="3917690"/>
            <a:ext cx="159385" cy="15938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E60B2FB2-0225-4FBD-3FF3-5E51510735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1923" y="4172573"/>
            <a:ext cx="188767" cy="188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88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err="1"/>
              <a:t>Backround</a:t>
            </a:r>
            <a:r>
              <a:rPr lang="id-ID" dirty="0"/>
              <a:t> </a:t>
            </a:r>
            <a:r>
              <a:rPr lang="id-ID" dirty="0" err="1"/>
              <a:t>Overview</a:t>
            </a:r>
            <a:endParaRPr dirty="0"/>
          </a:p>
        </p:txBody>
      </p:sp>
      <p:sp>
        <p:nvSpPr>
          <p:cNvPr id="182" name="Google Shape;182;p31"/>
          <p:cNvSpPr txBox="1">
            <a:spLocks noGrp="1"/>
          </p:cNvSpPr>
          <p:nvPr>
            <p:ph type="body" idx="1"/>
          </p:nvPr>
        </p:nvSpPr>
        <p:spPr>
          <a:xfrm>
            <a:off x="720000" y="1187601"/>
            <a:ext cx="7704000" cy="18557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0" i="0" dirty="0">
                <a:solidFill>
                  <a:srgbClr val="374151"/>
                </a:solidFill>
                <a:effectLst/>
                <a:latin typeface="DM Sans" pitchFamily="2" charset="0"/>
              </a:rPr>
              <a:t>Pemahaman yang mendalam terhadap pelanggan menjadi kunci utama dalam strategi segmentasi. Dalam melakukan segmentasi pelanggan, kami mempertimbangkan beberapa variabel kunci yang meliputi jenis kelamin, rentang umur, profesi atau pekerjaan, tipe tempat tinggal, dan nilai belanja setahun. Melalui analisis terhadap kombinasi variabel-variabel ini, kami dapat mengidentifikasi kelompok-kelompok pelanggan yang memiliki karakteristik serupa. Hal ini memungkinkan kami untuk menyusun strategi pemasaran yang lebih terfokus dan </a:t>
            </a:r>
            <a:r>
              <a:rPr lang="id-ID" b="0" i="0" dirty="0" err="1">
                <a:solidFill>
                  <a:srgbClr val="374151"/>
                </a:solidFill>
                <a:effectLst/>
                <a:latin typeface="DM Sans" pitchFamily="2" charset="0"/>
              </a:rPr>
              <a:t>personalisasi</a:t>
            </a:r>
            <a:r>
              <a:rPr lang="id-ID" b="0" i="0" dirty="0">
                <a:solidFill>
                  <a:srgbClr val="374151"/>
                </a:solidFill>
                <a:effectLst/>
                <a:latin typeface="DM Sans" pitchFamily="2" charset="0"/>
              </a:rPr>
              <a:t> sesuai dengan kebutuhan serta preferensi dari masing-masing segmen pelanggan.</a:t>
            </a:r>
            <a:endParaRPr dirty="0">
              <a:latin typeface="DM Sans"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err="1"/>
              <a:t>Methodology</a:t>
            </a:r>
            <a:endParaRPr dirty="0"/>
          </a:p>
        </p:txBody>
      </p:sp>
      <p:sp>
        <p:nvSpPr>
          <p:cNvPr id="374" name="Google Shape;374;p47"/>
          <p:cNvSpPr/>
          <p:nvPr/>
        </p:nvSpPr>
        <p:spPr>
          <a:xfrm>
            <a:off x="965732" y="1783699"/>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7"/>
          <p:cNvSpPr/>
          <p:nvPr/>
        </p:nvSpPr>
        <p:spPr>
          <a:xfrm>
            <a:off x="2583746" y="1783699"/>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7"/>
          <p:cNvSpPr/>
          <p:nvPr/>
        </p:nvSpPr>
        <p:spPr>
          <a:xfrm>
            <a:off x="4251129" y="1794435"/>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7"/>
          <p:cNvSpPr/>
          <p:nvPr/>
        </p:nvSpPr>
        <p:spPr>
          <a:xfrm>
            <a:off x="6250903" y="1783699"/>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7"/>
          <p:cNvSpPr txBox="1"/>
          <p:nvPr/>
        </p:nvSpPr>
        <p:spPr>
          <a:xfrm flipH="1">
            <a:off x="147732" y="2208374"/>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Step 1</a:t>
            </a:r>
            <a:endParaRPr sz="1600">
              <a:solidFill>
                <a:schemeClr val="dk1"/>
              </a:solidFill>
              <a:latin typeface="Playfair Display Medium"/>
              <a:ea typeface="Playfair Display Medium"/>
              <a:cs typeface="Playfair Display Medium"/>
              <a:sym typeface="Playfair Display Medium"/>
            </a:endParaRPr>
          </a:p>
        </p:txBody>
      </p:sp>
      <p:sp>
        <p:nvSpPr>
          <p:cNvPr id="379" name="Google Shape;379;p47"/>
          <p:cNvSpPr txBox="1"/>
          <p:nvPr/>
        </p:nvSpPr>
        <p:spPr>
          <a:xfrm flipH="1">
            <a:off x="147782" y="2708725"/>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50" dirty="0">
                <a:solidFill>
                  <a:schemeClr val="dk1"/>
                </a:solidFill>
                <a:latin typeface="DM Sans"/>
                <a:ea typeface="DM Sans"/>
                <a:cs typeface="DM Sans"/>
                <a:sym typeface="DM Sans"/>
              </a:rPr>
              <a:t>Identifying objectives</a:t>
            </a:r>
            <a:endParaRPr sz="1050" dirty="0">
              <a:solidFill>
                <a:schemeClr val="dk1"/>
              </a:solidFill>
              <a:latin typeface="DM Sans"/>
              <a:ea typeface="DM Sans"/>
              <a:cs typeface="DM Sans"/>
              <a:sym typeface="DM Sans"/>
            </a:endParaRPr>
          </a:p>
        </p:txBody>
      </p:sp>
      <p:sp>
        <p:nvSpPr>
          <p:cNvPr id="380" name="Google Shape;380;p47"/>
          <p:cNvSpPr txBox="1"/>
          <p:nvPr/>
        </p:nvSpPr>
        <p:spPr>
          <a:xfrm flipH="1">
            <a:off x="1765796" y="2236454"/>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Step 2</a:t>
            </a:r>
            <a:endParaRPr sz="1600">
              <a:solidFill>
                <a:schemeClr val="dk1"/>
              </a:solidFill>
              <a:latin typeface="Playfair Display Medium"/>
              <a:ea typeface="Playfair Display Medium"/>
              <a:cs typeface="Playfair Display Medium"/>
              <a:sym typeface="Playfair Display Medium"/>
            </a:endParaRPr>
          </a:p>
        </p:txBody>
      </p:sp>
      <p:sp>
        <p:nvSpPr>
          <p:cNvPr id="381" name="Google Shape;381;p47"/>
          <p:cNvSpPr txBox="1"/>
          <p:nvPr/>
        </p:nvSpPr>
        <p:spPr>
          <a:xfrm flipH="1">
            <a:off x="1765804" y="2736809"/>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sz="1050" dirty="0" err="1">
                <a:solidFill>
                  <a:schemeClr val="dk1"/>
                </a:solidFill>
                <a:latin typeface="DM Sans"/>
                <a:ea typeface="DM Sans"/>
                <a:cs typeface="DM Sans"/>
                <a:sym typeface="DM Sans"/>
              </a:rPr>
              <a:t>Preprocesing</a:t>
            </a:r>
            <a:r>
              <a:rPr lang="id-ID" sz="1050" dirty="0">
                <a:solidFill>
                  <a:schemeClr val="dk1"/>
                </a:solidFill>
                <a:latin typeface="DM Sans"/>
                <a:ea typeface="DM Sans"/>
                <a:cs typeface="DM Sans"/>
                <a:sym typeface="DM Sans"/>
              </a:rPr>
              <a:t> Data</a:t>
            </a:r>
            <a:endParaRPr sz="1050" dirty="0">
              <a:solidFill>
                <a:schemeClr val="dk1"/>
              </a:solidFill>
              <a:latin typeface="DM Sans"/>
              <a:ea typeface="DM Sans"/>
              <a:cs typeface="DM Sans"/>
              <a:sym typeface="DM Sans"/>
            </a:endParaRPr>
          </a:p>
        </p:txBody>
      </p:sp>
      <p:sp>
        <p:nvSpPr>
          <p:cNvPr id="382" name="Google Shape;382;p47"/>
          <p:cNvSpPr txBox="1"/>
          <p:nvPr/>
        </p:nvSpPr>
        <p:spPr>
          <a:xfrm flipH="1">
            <a:off x="3433129" y="221911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Step 3</a:t>
            </a:r>
            <a:endParaRPr sz="1600">
              <a:solidFill>
                <a:schemeClr val="dk1"/>
              </a:solidFill>
              <a:latin typeface="Playfair Display Medium"/>
              <a:ea typeface="Playfair Display Medium"/>
              <a:cs typeface="Playfair Display Medium"/>
              <a:sym typeface="Playfair Display Medium"/>
            </a:endParaRPr>
          </a:p>
        </p:txBody>
      </p:sp>
      <p:sp>
        <p:nvSpPr>
          <p:cNvPr id="383" name="Google Shape;383;p47"/>
          <p:cNvSpPr txBox="1"/>
          <p:nvPr/>
        </p:nvSpPr>
        <p:spPr>
          <a:xfrm flipH="1">
            <a:off x="3433179" y="2719461"/>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sz="1050" dirty="0">
                <a:solidFill>
                  <a:schemeClr val="dk1"/>
                </a:solidFill>
                <a:latin typeface="DM Sans"/>
                <a:ea typeface="DM Sans"/>
                <a:cs typeface="DM Sans"/>
                <a:sym typeface="DM Sans"/>
              </a:rPr>
              <a:t>Exploration Data Analyst</a:t>
            </a:r>
          </a:p>
        </p:txBody>
      </p:sp>
      <p:sp>
        <p:nvSpPr>
          <p:cNvPr id="384" name="Google Shape;384;p47"/>
          <p:cNvSpPr txBox="1"/>
          <p:nvPr/>
        </p:nvSpPr>
        <p:spPr>
          <a:xfrm flipH="1">
            <a:off x="5432903" y="2208374"/>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Step 4</a:t>
            </a:r>
            <a:endParaRPr sz="1600">
              <a:solidFill>
                <a:schemeClr val="dk1"/>
              </a:solidFill>
              <a:latin typeface="Playfair Display Medium"/>
              <a:ea typeface="Playfair Display Medium"/>
              <a:cs typeface="Playfair Display Medium"/>
              <a:sym typeface="Playfair Display Medium"/>
            </a:endParaRPr>
          </a:p>
        </p:txBody>
      </p:sp>
      <p:sp>
        <p:nvSpPr>
          <p:cNvPr id="385" name="Google Shape;385;p47"/>
          <p:cNvSpPr txBox="1"/>
          <p:nvPr/>
        </p:nvSpPr>
        <p:spPr>
          <a:xfrm flipH="1">
            <a:off x="5333579" y="2708725"/>
            <a:ext cx="1911674"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sz="1050" dirty="0" err="1">
                <a:solidFill>
                  <a:schemeClr val="dk1"/>
                </a:solidFill>
                <a:latin typeface="DM Sans"/>
                <a:ea typeface="DM Sans"/>
                <a:cs typeface="DM Sans"/>
                <a:sym typeface="DM Sans"/>
              </a:rPr>
              <a:t>Clustering</a:t>
            </a:r>
            <a:r>
              <a:rPr lang="id-ID" sz="1050" dirty="0">
                <a:solidFill>
                  <a:schemeClr val="dk1"/>
                </a:solidFill>
                <a:latin typeface="DM Sans"/>
                <a:ea typeface="DM Sans"/>
                <a:cs typeface="DM Sans"/>
                <a:sym typeface="DM Sans"/>
              </a:rPr>
              <a:t> </a:t>
            </a:r>
            <a:r>
              <a:rPr lang="id-ID" sz="1050" dirty="0" err="1">
                <a:solidFill>
                  <a:schemeClr val="dk1"/>
                </a:solidFill>
                <a:latin typeface="DM Sans"/>
                <a:ea typeface="DM Sans"/>
                <a:cs typeface="DM Sans"/>
                <a:sym typeface="DM Sans"/>
              </a:rPr>
              <a:t>Analysis</a:t>
            </a:r>
            <a:r>
              <a:rPr lang="id-ID" sz="1050" dirty="0">
                <a:solidFill>
                  <a:schemeClr val="dk1"/>
                </a:solidFill>
                <a:latin typeface="DM Sans"/>
                <a:ea typeface="DM Sans"/>
                <a:cs typeface="DM Sans"/>
                <a:sym typeface="DM Sans"/>
              </a:rPr>
              <a:t> &amp; </a:t>
            </a:r>
            <a:r>
              <a:rPr lang="id-ID" sz="1050" dirty="0" err="1">
                <a:solidFill>
                  <a:schemeClr val="dk1"/>
                </a:solidFill>
                <a:latin typeface="DM Sans"/>
                <a:ea typeface="DM Sans"/>
                <a:cs typeface="DM Sans"/>
                <a:sym typeface="DM Sans"/>
              </a:rPr>
              <a:t>Customer</a:t>
            </a:r>
            <a:r>
              <a:rPr lang="id-ID" sz="1050" dirty="0">
                <a:solidFill>
                  <a:schemeClr val="dk1"/>
                </a:solidFill>
                <a:latin typeface="DM Sans"/>
                <a:ea typeface="DM Sans"/>
                <a:cs typeface="DM Sans"/>
                <a:sym typeface="DM Sans"/>
              </a:rPr>
              <a:t> </a:t>
            </a:r>
            <a:r>
              <a:rPr lang="id-ID" sz="1050" dirty="0" err="1">
                <a:solidFill>
                  <a:schemeClr val="dk1"/>
                </a:solidFill>
                <a:latin typeface="DM Sans"/>
                <a:ea typeface="DM Sans"/>
                <a:cs typeface="DM Sans"/>
                <a:sym typeface="DM Sans"/>
              </a:rPr>
              <a:t>Segmentation</a:t>
            </a:r>
            <a:endParaRPr sz="1050" dirty="0">
              <a:solidFill>
                <a:schemeClr val="dk1"/>
              </a:solidFill>
              <a:latin typeface="DM Sans"/>
              <a:ea typeface="DM Sans"/>
              <a:cs typeface="DM Sans"/>
              <a:sym typeface="DM Sans"/>
            </a:endParaRPr>
          </a:p>
        </p:txBody>
      </p:sp>
      <p:cxnSp>
        <p:nvCxnSpPr>
          <p:cNvPr id="386" name="Google Shape;386;p47"/>
          <p:cNvCxnSpPr>
            <a:stCxn id="374" idx="3"/>
            <a:endCxn id="375" idx="1"/>
          </p:cNvCxnSpPr>
          <p:nvPr/>
        </p:nvCxnSpPr>
        <p:spPr>
          <a:xfrm>
            <a:off x="1142132" y="1871899"/>
            <a:ext cx="1441614" cy="0"/>
          </a:xfrm>
          <a:prstGeom prst="straightConnector1">
            <a:avLst/>
          </a:prstGeom>
          <a:noFill/>
          <a:ln w="9525" cap="flat" cmpd="sng">
            <a:solidFill>
              <a:schemeClr val="dk1"/>
            </a:solidFill>
            <a:prstDash val="solid"/>
            <a:round/>
            <a:headEnd type="none" w="med" len="med"/>
            <a:tailEnd type="none" w="med" len="med"/>
          </a:ln>
        </p:spPr>
      </p:cxnSp>
      <p:cxnSp>
        <p:nvCxnSpPr>
          <p:cNvPr id="387" name="Google Shape;387;p47"/>
          <p:cNvCxnSpPr>
            <a:stCxn id="375" idx="3"/>
            <a:endCxn id="376" idx="1"/>
          </p:cNvCxnSpPr>
          <p:nvPr/>
        </p:nvCxnSpPr>
        <p:spPr>
          <a:xfrm>
            <a:off x="2760146" y="1871899"/>
            <a:ext cx="1490983" cy="10736"/>
          </a:xfrm>
          <a:prstGeom prst="straightConnector1">
            <a:avLst/>
          </a:prstGeom>
          <a:noFill/>
          <a:ln w="9525" cap="flat" cmpd="sng">
            <a:solidFill>
              <a:schemeClr val="dk1"/>
            </a:solidFill>
            <a:prstDash val="solid"/>
            <a:round/>
            <a:headEnd type="none" w="med" len="med"/>
            <a:tailEnd type="none" w="med" len="med"/>
          </a:ln>
        </p:spPr>
      </p:cxnSp>
      <p:cxnSp>
        <p:nvCxnSpPr>
          <p:cNvPr id="388" name="Google Shape;388;p47"/>
          <p:cNvCxnSpPr>
            <a:stCxn id="376" idx="3"/>
            <a:endCxn id="377" idx="1"/>
          </p:cNvCxnSpPr>
          <p:nvPr/>
        </p:nvCxnSpPr>
        <p:spPr>
          <a:xfrm flipV="1">
            <a:off x="4427529" y="1871899"/>
            <a:ext cx="1823374" cy="10736"/>
          </a:xfrm>
          <a:prstGeom prst="straightConnector1">
            <a:avLst/>
          </a:prstGeom>
          <a:noFill/>
          <a:ln w="9525" cap="flat" cmpd="sng">
            <a:solidFill>
              <a:schemeClr val="dk1"/>
            </a:solidFill>
            <a:prstDash val="solid"/>
            <a:round/>
            <a:headEnd type="none" w="med" len="med"/>
            <a:tailEnd type="none" w="med" len="med"/>
          </a:ln>
        </p:spPr>
      </p:cxnSp>
      <p:cxnSp>
        <p:nvCxnSpPr>
          <p:cNvPr id="389" name="Google Shape;389;p47"/>
          <p:cNvCxnSpPr>
            <a:cxnSpLocks/>
            <a:stCxn id="374" idx="1"/>
          </p:cNvCxnSpPr>
          <p:nvPr/>
        </p:nvCxnSpPr>
        <p:spPr>
          <a:xfrm flipH="1">
            <a:off x="0" y="1871899"/>
            <a:ext cx="965732"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47"/>
          <p:cNvCxnSpPr>
            <a:cxnSpLocks/>
            <a:stCxn id="375" idx="2"/>
            <a:endCxn id="380" idx="0"/>
          </p:cNvCxnSpPr>
          <p:nvPr/>
        </p:nvCxnSpPr>
        <p:spPr>
          <a:xfrm>
            <a:off x="2671946" y="1960099"/>
            <a:ext cx="0" cy="276355"/>
          </a:xfrm>
          <a:prstGeom prst="straightConnector1">
            <a:avLst/>
          </a:prstGeom>
          <a:noFill/>
          <a:ln w="9525" cap="flat" cmpd="sng">
            <a:solidFill>
              <a:schemeClr val="dk1"/>
            </a:solidFill>
            <a:prstDash val="solid"/>
            <a:round/>
            <a:headEnd type="none" w="med" len="med"/>
            <a:tailEnd type="none" w="med" len="med"/>
          </a:ln>
        </p:spPr>
      </p:cxnSp>
      <p:cxnSp>
        <p:nvCxnSpPr>
          <p:cNvPr id="391" name="Google Shape;391;p47"/>
          <p:cNvCxnSpPr>
            <a:cxnSpLocks/>
            <a:stCxn id="376" idx="2"/>
            <a:endCxn id="382" idx="0"/>
          </p:cNvCxnSpPr>
          <p:nvPr/>
        </p:nvCxnSpPr>
        <p:spPr>
          <a:xfrm flipH="1">
            <a:off x="4339279" y="1970835"/>
            <a:ext cx="50" cy="248275"/>
          </a:xfrm>
          <a:prstGeom prst="straightConnector1">
            <a:avLst/>
          </a:prstGeom>
          <a:noFill/>
          <a:ln w="9525" cap="flat" cmpd="sng">
            <a:solidFill>
              <a:schemeClr val="dk1"/>
            </a:solidFill>
            <a:prstDash val="solid"/>
            <a:round/>
            <a:headEnd type="none" w="med" len="med"/>
            <a:tailEnd type="none" w="med" len="med"/>
          </a:ln>
        </p:spPr>
      </p:cxnSp>
      <p:cxnSp>
        <p:nvCxnSpPr>
          <p:cNvPr id="392" name="Google Shape;392;p47"/>
          <p:cNvCxnSpPr>
            <a:cxnSpLocks/>
            <a:stCxn id="377" idx="2"/>
            <a:endCxn id="384" idx="0"/>
          </p:cNvCxnSpPr>
          <p:nvPr/>
        </p:nvCxnSpPr>
        <p:spPr>
          <a:xfrm flipH="1">
            <a:off x="6339053" y="1960099"/>
            <a:ext cx="50" cy="248275"/>
          </a:xfrm>
          <a:prstGeom prst="straightConnector1">
            <a:avLst/>
          </a:prstGeom>
          <a:noFill/>
          <a:ln w="9525" cap="flat" cmpd="sng">
            <a:solidFill>
              <a:schemeClr val="dk1"/>
            </a:solidFill>
            <a:prstDash val="solid"/>
            <a:round/>
            <a:headEnd type="none" w="med" len="med"/>
            <a:tailEnd type="none" w="med" len="med"/>
          </a:ln>
        </p:spPr>
      </p:cxnSp>
      <p:sp>
        <p:nvSpPr>
          <p:cNvPr id="397" name="Google Shape;397;p47"/>
          <p:cNvSpPr txBox="1"/>
          <p:nvPr/>
        </p:nvSpPr>
        <p:spPr>
          <a:xfrm flipH="1">
            <a:off x="7109640" y="2182911"/>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Step 5</a:t>
            </a:r>
            <a:endParaRPr sz="1600">
              <a:solidFill>
                <a:schemeClr val="dk1"/>
              </a:solidFill>
              <a:latin typeface="Playfair Display Medium"/>
              <a:ea typeface="Playfair Display Medium"/>
              <a:cs typeface="Playfair Display Medium"/>
              <a:sym typeface="Playfair Display Medium"/>
            </a:endParaRPr>
          </a:p>
        </p:txBody>
      </p:sp>
      <p:sp>
        <p:nvSpPr>
          <p:cNvPr id="398" name="Google Shape;398;p47"/>
          <p:cNvSpPr txBox="1"/>
          <p:nvPr/>
        </p:nvSpPr>
        <p:spPr>
          <a:xfrm flipH="1">
            <a:off x="7109690" y="2683262"/>
            <a:ext cx="1812300" cy="51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sz="1050" dirty="0" err="1">
                <a:solidFill>
                  <a:schemeClr val="dk1"/>
                </a:solidFill>
                <a:latin typeface="DM Sans"/>
                <a:ea typeface="DM Sans"/>
                <a:cs typeface="DM Sans"/>
                <a:sym typeface="DM Sans"/>
              </a:rPr>
              <a:t>Insight</a:t>
            </a:r>
            <a:r>
              <a:rPr lang="id-ID" sz="1050" dirty="0">
                <a:solidFill>
                  <a:schemeClr val="dk1"/>
                </a:solidFill>
                <a:latin typeface="DM Sans"/>
                <a:ea typeface="DM Sans"/>
                <a:cs typeface="DM Sans"/>
                <a:sym typeface="DM Sans"/>
              </a:rPr>
              <a:t> &amp; </a:t>
            </a:r>
            <a:r>
              <a:rPr lang="id-ID" sz="1050" dirty="0" err="1">
                <a:solidFill>
                  <a:schemeClr val="dk1"/>
                </a:solidFill>
                <a:latin typeface="DM Sans"/>
                <a:ea typeface="DM Sans"/>
                <a:cs typeface="DM Sans"/>
                <a:sym typeface="DM Sans"/>
              </a:rPr>
              <a:t>Recommendation</a:t>
            </a:r>
            <a:endParaRPr sz="1050" dirty="0">
              <a:solidFill>
                <a:schemeClr val="dk1"/>
              </a:solidFill>
              <a:latin typeface="DM Sans"/>
              <a:ea typeface="DM Sans"/>
              <a:cs typeface="DM Sans"/>
              <a:sym typeface="DM Sans"/>
            </a:endParaRPr>
          </a:p>
        </p:txBody>
      </p:sp>
      <p:cxnSp>
        <p:nvCxnSpPr>
          <p:cNvPr id="408" name="Google Shape;408;p47"/>
          <p:cNvCxnSpPr>
            <a:cxnSpLocks/>
            <a:stCxn id="23" idx="2"/>
            <a:endCxn id="397" idx="0"/>
          </p:cNvCxnSpPr>
          <p:nvPr/>
        </p:nvCxnSpPr>
        <p:spPr>
          <a:xfrm>
            <a:off x="8015790" y="1960099"/>
            <a:ext cx="0" cy="222812"/>
          </a:xfrm>
          <a:prstGeom prst="straightConnector1">
            <a:avLst/>
          </a:prstGeom>
          <a:noFill/>
          <a:ln w="9525" cap="flat" cmpd="sng">
            <a:solidFill>
              <a:schemeClr val="dk1"/>
            </a:solidFill>
            <a:prstDash val="solid"/>
            <a:round/>
            <a:headEnd type="none" w="med" len="med"/>
            <a:tailEnd type="none" w="med" len="med"/>
          </a:ln>
        </p:spPr>
      </p:cxnSp>
      <p:sp>
        <p:nvSpPr>
          <p:cNvPr id="23" name="Google Shape;377;p47">
            <a:extLst>
              <a:ext uri="{FF2B5EF4-FFF2-40B4-BE49-F238E27FC236}">
                <a16:creationId xmlns:a16="http://schemas.microsoft.com/office/drawing/2014/main" id="{B25368A9-7D1D-D8B3-8C0B-F6E3981C8329}"/>
              </a:ext>
            </a:extLst>
          </p:cNvPr>
          <p:cNvSpPr/>
          <p:nvPr/>
        </p:nvSpPr>
        <p:spPr>
          <a:xfrm>
            <a:off x="7927590" y="1783699"/>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392;p47">
            <a:extLst>
              <a:ext uri="{FF2B5EF4-FFF2-40B4-BE49-F238E27FC236}">
                <a16:creationId xmlns:a16="http://schemas.microsoft.com/office/drawing/2014/main" id="{69C983CA-FB10-8938-C46E-6A52F803E616}"/>
              </a:ext>
            </a:extLst>
          </p:cNvPr>
          <p:cNvCxnSpPr>
            <a:cxnSpLocks/>
            <a:stCxn id="377" idx="3"/>
            <a:endCxn id="23" idx="1"/>
          </p:cNvCxnSpPr>
          <p:nvPr/>
        </p:nvCxnSpPr>
        <p:spPr>
          <a:xfrm>
            <a:off x="6427303" y="1871899"/>
            <a:ext cx="1500287" cy="0"/>
          </a:xfrm>
          <a:prstGeom prst="straightConnector1">
            <a:avLst/>
          </a:prstGeom>
          <a:noFill/>
          <a:ln w="9525" cap="flat" cmpd="sng">
            <a:solidFill>
              <a:schemeClr val="dk1"/>
            </a:solidFill>
            <a:prstDash val="solid"/>
            <a:round/>
            <a:headEnd type="none" w="med" len="med"/>
            <a:tailEnd type="none" w="med" len="med"/>
          </a:ln>
        </p:spPr>
      </p:cxnSp>
      <p:cxnSp>
        <p:nvCxnSpPr>
          <p:cNvPr id="33" name="Google Shape;389;p47">
            <a:extLst>
              <a:ext uri="{FF2B5EF4-FFF2-40B4-BE49-F238E27FC236}">
                <a16:creationId xmlns:a16="http://schemas.microsoft.com/office/drawing/2014/main" id="{91059FF6-8AD8-F225-9147-E8CA8830D802}"/>
              </a:ext>
            </a:extLst>
          </p:cNvPr>
          <p:cNvCxnSpPr>
            <a:cxnSpLocks/>
            <a:endCxn id="23" idx="3"/>
          </p:cNvCxnSpPr>
          <p:nvPr/>
        </p:nvCxnSpPr>
        <p:spPr>
          <a:xfrm flipH="1">
            <a:off x="8103990" y="1871899"/>
            <a:ext cx="1040010" cy="0"/>
          </a:xfrm>
          <a:prstGeom prst="straightConnector1">
            <a:avLst/>
          </a:prstGeom>
          <a:noFill/>
          <a:ln w="9525" cap="flat" cmpd="sng">
            <a:solidFill>
              <a:schemeClr val="dk1"/>
            </a:solidFill>
            <a:prstDash val="solid"/>
            <a:round/>
            <a:headEnd type="none" w="med" len="med"/>
            <a:tailEnd type="none" w="med" len="med"/>
          </a:ln>
        </p:spPr>
      </p:cxnSp>
      <p:cxnSp>
        <p:nvCxnSpPr>
          <p:cNvPr id="39" name="Google Shape;390;p47">
            <a:extLst>
              <a:ext uri="{FF2B5EF4-FFF2-40B4-BE49-F238E27FC236}">
                <a16:creationId xmlns:a16="http://schemas.microsoft.com/office/drawing/2014/main" id="{398600DC-2D07-3E5F-2AD0-00551AE9F981}"/>
              </a:ext>
            </a:extLst>
          </p:cNvPr>
          <p:cNvCxnSpPr>
            <a:cxnSpLocks/>
            <a:stCxn id="374" idx="2"/>
          </p:cNvCxnSpPr>
          <p:nvPr/>
        </p:nvCxnSpPr>
        <p:spPr>
          <a:xfrm flipH="1">
            <a:off x="1053882" y="1960099"/>
            <a:ext cx="50" cy="238691"/>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33EFEC42-F182-8CE6-0B45-0FCF7FB80EC6}"/>
              </a:ext>
            </a:extLst>
          </p:cNvPr>
          <p:cNvSpPr>
            <a:spLocks noGrp="1"/>
          </p:cNvSpPr>
          <p:nvPr>
            <p:ph type="ctrTitle"/>
          </p:nvPr>
        </p:nvSpPr>
        <p:spPr/>
        <p:txBody>
          <a:bodyPr/>
          <a:lstStyle/>
          <a:p>
            <a:r>
              <a:rPr lang="id-ID" dirty="0"/>
              <a:t>EDA</a:t>
            </a:r>
          </a:p>
        </p:txBody>
      </p:sp>
    </p:spTree>
    <p:extLst>
      <p:ext uri="{BB962C8B-B14F-4D97-AF65-F5344CB8AC3E}">
        <p14:creationId xmlns:p14="http://schemas.microsoft.com/office/powerpoint/2010/main" val="3626777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7" name="Google Shape;34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CHART OF </a:t>
            </a:r>
            <a:r>
              <a:rPr lang="id-ID" dirty="0"/>
              <a:t>THE GENDER</a:t>
            </a:r>
            <a:endParaRPr dirty="0"/>
          </a:p>
        </p:txBody>
      </p:sp>
      <p:sp>
        <p:nvSpPr>
          <p:cNvPr id="359" name="Google Shape;359;p45"/>
          <p:cNvSpPr txBox="1"/>
          <p:nvPr/>
        </p:nvSpPr>
        <p:spPr>
          <a:xfrm>
            <a:off x="720000" y="1833796"/>
            <a:ext cx="2693760" cy="572701"/>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d-ID" b="0" i="0" dirty="0">
                <a:solidFill>
                  <a:srgbClr val="333333"/>
                </a:solidFill>
                <a:effectLst/>
                <a:latin typeface="DM Sans" pitchFamily="2" charset="0"/>
              </a:rPr>
              <a:t>Sebagian besar di dominasi oleh kelamin wanita sebanyak 41 dan pria sebanyak 9.</a:t>
            </a:r>
            <a:endParaRPr sz="1100" dirty="0">
              <a:solidFill>
                <a:srgbClr val="333333"/>
              </a:solidFill>
              <a:latin typeface="DM Sans" pitchFamily="2" charset="0"/>
              <a:ea typeface="Playfair Display Medium"/>
              <a:cs typeface="Playfair Display Medium"/>
              <a:sym typeface="Playfair Display Medium"/>
            </a:endParaRPr>
          </a:p>
        </p:txBody>
      </p:sp>
      <p:graphicFrame>
        <p:nvGraphicFramePr>
          <p:cNvPr id="4" name="Bagan 3">
            <a:extLst>
              <a:ext uri="{FF2B5EF4-FFF2-40B4-BE49-F238E27FC236}">
                <a16:creationId xmlns:a16="http://schemas.microsoft.com/office/drawing/2014/main" id="{AE4716FD-B565-6DCF-DC00-3330A40338D7}"/>
              </a:ext>
            </a:extLst>
          </p:cNvPr>
          <p:cNvGraphicFramePr/>
          <p:nvPr>
            <p:extLst>
              <p:ext uri="{D42A27DB-BD31-4B8C-83A1-F6EECF244321}">
                <p14:modId xmlns:p14="http://schemas.microsoft.com/office/powerpoint/2010/main" val="3563350949"/>
              </p:ext>
            </p:extLst>
          </p:nvPr>
        </p:nvGraphicFramePr>
        <p:xfrm>
          <a:off x="1668780" y="670560"/>
          <a:ext cx="7475220" cy="435102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7" name="Google Shape;34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CHART OF </a:t>
            </a:r>
            <a:r>
              <a:rPr lang="id-ID" dirty="0"/>
              <a:t>THE GENDER</a:t>
            </a:r>
            <a:endParaRPr dirty="0"/>
          </a:p>
        </p:txBody>
      </p:sp>
      <p:sp>
        <p:nvSpPr>
          <p:cNvPr id="348" name="Google Shape;348;p45"/>
          <p:cNvSpPr/>
          <p:nvPr/>
        </p:nvSpPr>
        <p:spPr>
          <a:xfrm>
            <a:off x="834288" y="1429013"/>
            <a:ext cx="149155" cy="142543"/>
          </a:xfrm>
          <a:prstGeom prst="rect">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349" name="Google Shape;349;p45"/>
          <p:cNvSpPr/>
          <p:nvPr/>
        </p:nvSpPr>
        <p:spPr>
          <a:xfrm>
            <a:off x="834288" y="1836345"/>
            <a:ext cx="149155" cy="142543"/>
          </a:xfrm>
          <a:prstGeom prst="rect">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350" name="Google Shape;350;p45"/>
          <p:cNvSpPr/>
          <p:nvPr/>
        </p:nvSpPr>
        <p:spPr>
          <a:xfrm>
            <a:off x="834288" y="2236659"/>
            <a:ext cx="149155" cy="142543"/>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351" name="Google Shape;351;p45"/>
          <p:cNvSpPr/>
          <p:nvPr/>
        </p:nvSpPr>
        <p:spPr>
          <a:xfrm>
            <a:off x="834288" y="2654079"/>
            <a:ext cx="149155" cy="142543"/>
          </a:xfrm>
          <a:prstGeom prst="rect">
            <a:avLst/>
          </a:pr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353" name="Google Shape;353;p45"/>
          <p:cNvSpPr txBox="1"/>
          <p:nvPr/>
        </p:nvSpPr>
        <p:spPr>
          <a:xfrm>
            <a:off x="983443" y="2483149"/>
            <a:ext cx="1670242" cy="421975"/>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d-ID" dirty="0">
                <a:solidFill>
                  <a:schemeClr val="dk1"/>
                </a:solidFill>
                <a:latin typeface="Playfair Display Medium"/>
                <a:ea typeface="Playfair Display Medium"/>
                <a:cs typeface="Playfair Display Medium"/>
                <a:sym typeface="Playfair Display Medium"/>
              </a:rPr>
              <a:t>Professional</a:t>
            </a:r>
            <a:endParaRPr dirty="0">
              <a:solidFill>
                <a:schemeClr val="dk1"/>
              </a:solidFill>
              <a:latin typeface="Playfair Display Medium"/>
              <a:ea typeface="Playfair Display Medium"/>
              <a:cs typeface="Playfair Display Medium"/>
              <a:sym typeface="Playfair Display Medium"/>
            </a:endParaRPr>
          </a:p>
        </p:txBody>
      </p:sp>
      <p:sp>
        <p:nvSpPr>
          <p:cNvPr id="355" name="Google Shape;355;p45"/>
          <p:cNvSpPr txBox="1"/>
          <p:nvPr/>
        </p:nvSpPr>
        <p:spPr>
          <a:xfrm>
            <a:off x="983443" y="2084973"/>
            <a:ext cx="1670242" cy="421975"/>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d-ID" dirty="0">
                <a:solidFill>
                  <a:schemeClr val="dk1"/>
                </a:solidFill>
                <a:latin typeface="Playfair Display Medium"/>
                <a:ea typeface="Playfair Display Medium"/>
                <a:cs typeface="Playfair Display Medium"/>
                <a:sym typeface="Playfair Display Medium"/>
              </a:rPr>
              <a:t>Pelajar</a:t>
            </a:r>
            <a:endParaRPr dirty="0">
              <a:solidFill>
                <a:schemeClr val="dk1"/>
              </a:solidFill>
              <a:latin typeface="Playfair Display Medium"/>
              <a:ea typeface="Playfair Display Medium"/>
              <a:cs typeface="Playfair Display Medium"/>
              <a:sym typeface="Playfair Display Medium"/>
            </a:endParaRPr>
          </a:p>
        </p:txBody>
      </p:sp>
      <p:sp>
        <p:nvSpPr>
          <p:cNvPr id="357" name="Google Shape;357;p45"/>
          <p:cNvSpPr txBox="1"/>
          <p:nvPr/>
        </p:nvSpPr>
        <p:spPr>
          <a:xfrm>
            <a:off x="983443" y="1673709"/>
            <a:ext cx="1670242" cy="421975"/>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d-ID" dirty="0">
                <a:solidFill>
                  <a:schemeClr val="dk1"/>
                </a:solidFill>
                <a:latin typeface="Playfair Display Medium"/>
                <a:ea typeface="Playfair Display Medium"/>
                <a:cs typeface="Playfair Display Medium"/>
                <a:sym typeface="Playfair Display Medium"/>
              </a:rPr>
              <a:t>Mahasiswa</a:t>
            </a:r>
            <a:endParaRPr dirty="0">
              <a:solidFill>
                <a:schemeClr val="dk1"/>
              </a:solidFill>
              <a:latin typeface="Playfair Display Medium"/>
              <a:ea typeface="Playfair Display Medium"/>
              <a:cs typeface="Playfair Display Medium"/>
              <a:sym typeface="Playfair Display Medium"/>
            </a:endParaRPr>
          </a:p>
        </p:txBody>
      </p:sp>
      <p:sp>
        <p:nvSpPr>
          <p:cNvPr id="359" name="Google Shape;359;p45"/>
          <p:cNvSpPr txBox="1"/>
          <p:nvPr/>
        </p:nvSpPr>
        <p:spPr>
          <a:xfrm>
            <a:off x="983443" y="1255427"/>
            <a:ext cx="1935218" cy="421975"/>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d-ID" dirty="0">
                <a:solidFill>
                  <a:schemeClr val="dk1"/>
                </a:solidFill>
                <a:latin typeface="Playfair Display Medium"/>
                <a:ea typeface="Playfair Display Medium"/>
                <a:cs typeface="Playfair Display Medium"/>
                <a:sym typeface="Playfair Display Medium"/>
              </a:rPr>
              <a:t>Ibu Rumah Tangga</a:t>
            </a:r>
            <a:endParaRPr dirty="0">
              <a:solidFill>
                <a:schemeClr val="dk1"/>
              </a:solidFill>
              <a:latin typeface="Playfair Display Medium"/>
              <a:ea typeface="Playfair Display Medium"/>
              <a:cs typeface="Playfair Display Medium"/>
              <a:sym typeface="Playfair Display Medium"/>
            </a:endParaRPr>
          </a:p>
        </p:txBody>
      </p:sp>
      <p:graphicFrame>
        <p:nvGraphicFramePr>
          <p:cNvPr id="4" name="Bagan 3">
            <a:extLst>
              <a:ext uri="{FF2B5EF4-FFF2-40B4-BE49-F238E27FC236}">
                <a16:creationId xmlns:a16="http://schemas.microsoft.com/office/drawing/2014/main" id="{B3E54DD6-B7D4-7E2D-6922-4C75C5934AA9}"/>
              </a:ext>
            </a:extLst>
          </p:cNvPr>
          <p:cNvGraphicFramePr/>
          <p:nvPr>
            <p:extLst>
              <p:ext uri="{D42A27DB-BD31-4B8C-83A1-F6EECF244321}">
                <p14:modId xmlns:p14="http://schemas.microsoft.com/office/powerpoint/2010/main" val="1983540798"/>
              </p:ext>
            </p:extLst>
          </p:nvPr>
        </p:nvGraphicFramePr>
        <p:xfrm>
          <a:off x="2738332" y="801301"/>
          <a:ext cx="5283199" cy="3897174"/>
        </p:xfrm>
        <a:graphic>
          <a:graphicData uri="http://schemas.openxmlformats.org/drawingml/2006/chart">
            <c:chart xmlns:c="http://schemas.openxmlformats.org/drawingml/2006/chart" xmlns:r="http://schemas.openxmlformats.org/officeDocument/2006/relationships" r:id="rId3"/>
          </a:graphicData>
        </a:graphic>
      </p:graphicFrame>
      <p:sp>
        <p:nvSpPr>
          <p:cNvPr id="8" name="Google Shape;351;p45">
            <a:extLst>
              <a:ext uri="{FF2B5EF4-FFF2-40B4-BE49-F238E27FC236}">
                <a16:creationId xmlns:a16="http://schemas.microsoft.com/office/drawing/2014/main" id="{A8E4483E-2EF8-BA64-2F62-F205E05B93EE}"/>
              </a:ext>
            </a:extLst>
          </p:cNvPr>
          <p:cNvSpPr/>
          <p:nvPr/>
        </p:nvSpPr>
        <p:spPr>
          <a:xfrm>
            <a:off x="833015" y="3138100"/>
            <a:ext cx="149155" cy="142543"/>
          </a:xfrm>
          <a:prstGeom prst="rect">
            <a:avLst/>
          </a:pr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9" name="Google Shape;353;p45">
            <a:extLst>
              <a:ext uri="{FF2B5EF4-FFF2-40B4-BE49-F238E27FC236}">
                <a16:creationId xmlns:a16="http://schemas.microsoft.com/office/drawing/2014/main" id="{0A954E0F-1FAE-86CE-46EC-D095798D8F67}"/>
              </a:ext>
            </a:extLst>
          </p:cNvPr>
          <p:cNvSpPr txBox="1"/>
          <p:nvPr/>
        </p:nvSpPr>
        <p:spPr>
          <a:xfrm>
            <a:off x="983443" y="3009071"/>
            <a:ext cx="1670242" cy="421975"/>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d-ID" dirty="0">
                <a:solidFill>
                  <a:schemeClr val="dk1"/>
                </a:solidFill>
                <a:latin typeface="Playfair Display Medium"/>
                <a:ea typeface="Playfair Display Medium"/>
                <a:cs typeface="Playfair Display Medium"/>
                <a:sym typeface="Playfair Display Medium"/>
              </a:rPr>
              <a:t>Wiraswasta</a:t>
            </a:r>
            <a:endParaRPr dirty="0">
              <a:solidFill>
                <a:schemeClr val="dk1"/>
              </a:solidFill>
              <a:latin typeface="Playfair Display Medium"/>
              <a:ea typeface="Playfair Display Medium"/>
              <a:cs typeface="Playfair Display Medium"/>
              <a:sym typeface="Playfair Display Medium"/>
            </a:endParaRPr>
          </a:p>
        </p:txBody>
      </p:sp>
    </p:spTree>
    <p:extLst>
      <p:ext uri="{BB962C8B-B14F-4D97-AF65-F5344CB8AC3E}">
        <p14:creationId xmlns:p14="http://schemas.microsoft.com/office/powerpoint/2010/main" val="203399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F24602FE-C243-5416-412A-55EE9A83F20D}"/>
              </a:ext>
            </a:extLst>
          </p:cNvPr>
          <p:cNvSpPr>
            <a:spLocks noGrp="1"/>
          </p:cNvSpPr>
          <p:nvPr>
            <p:ph type="title"/>
          </p:nvPr>
        </p:nvSpPr>
        <p:spPr/>
        <p:txBody>
          <a:bodyPr/>
          <a:lstStyle/>
          <a:p>
            <a:r>
              <a:rPr lang="id-ID" dirty="0"/>
              <a:t>CHART PROFESION BY AGE</a:t>
            </a:r>
          </a:p>
        </p:txBody>
      </p:sp>
      <p:graphicFrame>
        <p:nvGraphicFramePr>
          <p:cNvPr id="5" name="Bagan 4">
            <a:extLst>
              <a:ext uri="{FF2B5EF4-FFF2-40B4-BE49-F238E27FC236}">
                <a16:creationId xmlns:a16="http://schemas.microsoft.com/office/drawing/2014/main" id="{288EAEA4-E7C5-E867-4BE7-9D89CAF2BC88}"/>
              </a:ext>
            </a:extLst>
          </p:cNvPr>
          <p:cNvGraphicFramePr/>
          <p:nvPr>
            <p:extLst>
              <p:ext uri="{D42A27DB-BD31-4B8C-83A1-F6EECF244321}">
                <p14:modId xmlns:p14="http://schemas.microsoft.com/office/powerpoint/2010/main" val="3775184866"/>
              </p:ext>
            </p:extLst>
          </p:nvPr>
        </p:nvGraphicFramePr>
        <p:xfrm>
          <a:off x="719999" y="1017725"/>
          <a:ext cx="7356037" cy="325681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Tabel 5">
            <a:extLst>
              <a:ext uri="{FF2B5EF4-FFF2-40B4-BE49-F238E27FC236}">
                <a16:creationId xmlns:a16="http://schemas.microsoft.com/office/drawing/2014/main" id="{A2E3A7B8-0A3D-EB88-0EE6-14D03EEF7976}"/>
              </a:ext>
            </a:extLst>
          </p:cNvPr>
          <p:cNvGraphicFramePr>
            <a:graphicFrameLocks noGrp="1"/>
          </p:cNvGraphicFramePr>
          <p:nvPr>
            <p:extLst>
              <p:ext uri="{D42A27DB-BD31-4B8C-83A1-F6EECF244321}">
                <p14:modId xmlns:p14="http://schemas.microsoft.com/office/powerpoint/2010/main" val="317831564"/>
              </p:ext>
            </p:extLst>
          </p:nvPr>
        </p:nvGraphicFramePr>
        <p:xfrm>
          <a:off x="594909" y="4125774"/>
          <a:ext cx="7481127" cy="685800"/>
        </p:xfrm>
        <a:graphic>
          <a:graphicData uri="http://schemas.openxmlformats.org/drawingml/2006/table">
            <a:tbl>
              <a:tblPr firstRow="1" bandRow="1">
                <a:tableStyleId>{168414EF-F742-4FB6-80C8-008EE72D29F2}</a:tableStyleId>
              </a:tblPr>
              <a:tblGrid>
                <a:gridCol w="705079">
                  <a:extLst>
                    <a:ext uri="{9D8B030D-6E8A-4147-A177-3AD203B41FA5}">
                      <a16:colId xmlns:a16="http://schemas.microsoft.com/office/drawing/2014/main" val="1201216589"/>
                    </a:ext>
                  </a:extLst>
                </a:gridCol>
                <a:gridCol w="1531345">
                  <a:extLst>
                    <a:ext uri="{9D8B030D-6E8A-4147-A177-3AD203B41FA5}">
                      <a16:colId xmlns:a16="http://schemas.microsoft.com/office/drawing/2014/main" val="1708766555"/>
                    </a:ext>
                  </a:extLst>
                </a:gridCol>
                <a:gridCol w="1255925">
                  <a:extLst>
                    <a:ext uri="{9D8B030D-6E8A-4147-A177-3AD203B41FA5}">
                      <a16:colId xmlns:a16="http://schemas.microsoft.com/office/drawing/2014/main" val="2396295235"/>
                    </a:ext>
                  </a:extLst>
                </a:gridCol>
                <a:gridCol w="1277956">
                  <a:extLst>
                    <a:ext uri="{9D8B030D-6E8A-4147-A177-3AD203B41FA5}">
                      <a16:colId xmlns:a16="http://schemas.microsoft.com/office/drawing/2014/main" val="239411480"/>
                    </a:ext>
                  </a:extLst>
                </a:gridCol>
                <a:gridCol w="1421176">
                  <a:extLst>
                    <a:ext uri="{9D8B030D-6E8A-4147-A177-3AD203B41FA5}">
                      <a16:colId xmlns:a16="http://schemas.microsoft.com/office/drawing/2014/main" val="3176602391"/>
                    </a:ext>
                  </a:extLst>
                </a:gridCol>
                <a:gridCol w="1289646">
                  <a:extLst>
                    <a:ext uri="{9D8B030D-6E8A-4147-A177-3AD203B41FA5}">
                      <a16:colId xmlns:a16="http://schemas.microsoft.com/office/drawing/2014/main" val="1150302559"/>
                    </a:ext>
                  </a:extLst>
                </a:gridCol>
              </a:tblGrid>
              <a:tr h="155187">
                <a:tc>
                  <a:txBody>
                    <a:bodyPr/>
                    <a:lstStyle/>
                    <a:p>
                      <a:pPr algn="ctr"/>
                      <a:r>
                        <a:rPr lang="id-ID" sz="1100" dirty="0" err="1">
                          <a:solidFill>
                            <a:srgbClr val="7A7A7A"/>
                          </a:solidFill>
                        </a:rPr>
                        <a:t>Mean</a:t>
                      </a:r>
                      <a:r>
                        <a:rPr lang="id-ID" sz="1100" dirty="0">
                          <a:solidFill>
                            <a:srgbClr val="7A7A7A"/>
                          </a:solidFill>
                        </a:rPr>
                        <a:t> Age</a:t>
                      </a:r>
                    </a:p>
                  </a:txBody>
                  <a:tcPr>
                    <a:lnL w="9525" cap="flat" cmpd="sng">
                      <a:no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42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19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39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39</a:t>
                      </a:r>
                    </a:p>
                  </a:txBody>
                  <a:tcPr>
                    <a:lnL w="12700" cap="flat" cmpd="sng" algn="ctr">
                      <a:solidFill>
                        <a:schemeClr val="tx1"/>
                      </a:solidFill>
                      <a:prstDash val="solid"/>
                      <a:round/>
                      <a:headEnd type="none" w="med" len="med"/>
                      <a:tailEnd type="none" w="med" len="med"/>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76792978"/>
                  </a:ext>
                </a:extLst>
              </a:tr>
              <a:tr h="223816">
                <a:tc>
                  <a:txBody>
                    <a:bodyPr/>
                    <a:lstStyle/>
                    <a:p>
                      <a:pPr algn="ctr"/>
                      <a:r>
                        <a:rPr lang="id-ID" sz="1100" dirty="0">
                          <a:solidFill>
                            <a:srgbClr val="7A7A7A"/>
                          </a:solidFill>
                        </a:rPr>
                        <a:t>Jumlah </a:t>
                      </a:r>
                    </a:p>
                  </a:txBody>
                  <a:tcPr>
                    <a:lnL w="9525" cap="flat" cmpd="sng">
                      <a:no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d-ID" sz="1100" dirty="0">
                          <a:solidFill>
                            <a:srgbClr val="7A7A7A"/>
                          </a:solidFill>
                        </a:rPr>
                        <a:t>20</a:t>
                      </a:r>
                    </a:p>
                  </a:txBody>
                  <a:tcPr>
                    <a:lnL w="12700" cap="flat" cmpd="sng" algn="ctr">
                      <a:solidFill>
                        <a:schemeClr val="tx1"/>
                      </a:solidFill>
                      <a:prstDash val="solid"/>
                      <a:round/>
                      <a:headEnd type="none" w="med" len="med"/>
                      <a:tailEnd type="none" w="med" len="med"/>
                    </a:lnL>
                    <a:lnR w="9525"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55830246"/>
                  </a:ext>
                </a:extLst>
              </a:tr>
            </a:tbl>
          </a:graphicData>
        </a:graphic>
      </p:graphicFrame>
    </p:spTree>
    <p:extLst>
      <p:ext uri="{BB962C8B-B14F-4D97-AF65-F5344CB8AC3E}">
        <p14:creationId xmlns:p14="http://schemas.microsoft.com/office/powerpoint/2010/main" val="2899861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B1C49A9E-C5A5-2D6E-A1C7-E02D6D470737}"/>
              </a:ext>
            </a:extLst>
          </p:cNvPr>
          <p:cNvSpPr>
            <a:spLocks noGrp="1"/>
          </p:cNvSpPr>
          <p:nvPr>
            <p:ph type="title"/>
          </p:nvPr>
        </p:nvSpPr>
        <p:spPr/>
        <p:txBody>
          <a:bodyPr/>
          <a:lstStyle/>
          <a:p>
            <a:r>
              <a:rPr lang="en-US" dirty="0"/>
              <a:t>Average Annual Expenditure Value Based on Profession and Resident Type</a:t>
            </a:r>
            <a:endParaRPr lang="id-ID" dirty="0"/>
          </a:p>
        </p:txBody>
      </p:sp>
      <p:graphicFrame>
        <p:nvGraphicFramePr>
          <p:cNvPr id="5" name="Bagan 4">
            <a:extLst>
              <a:ext uri="{FF2B5EF4-FFF2-40B4-BE49-F238E27FC236}">
                <a16:creationId xmlns:a16="http://schemas.microsoft.com/office/drawing/2014/main" id="{73E5F51A-BC13-BE2A-9F50-B984540FB734}"/>
              </a:ext>
            </a:extLst>
          </p:cNvPr>
          <p:cNvGraphicFramePr/>
          <p:nvPr>
            <p:extLst>
              <p:ext uri="{D42A27DB-BD31-4B8C-83A1-F6EECF244321}">
                <p14:modId xmlns:p14="http://schemas.microsoft.com/office/powerpoint/2010/main" val="1514326173"/>
              </p:ext>
            </p:extLst>
          </p:nvPr>
        </p:nvGraphicFramePr>
        <p:xfrm>
          <a:off x="720000" y="1366092"/>
          <a:ext cx="7704000" cy="351307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11226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33EFEC42-F182-8CE6-0B45-0FCF7FB80EC6}"/>
              </a:ext>
            </a:extLst>
          </p:cNvPr>
          <p:cNvSpPr>
            <a:spLocks noGrp="1"/>
          </p:cNvSpPr>
          <p:nvPr>
            <p:ph type="ctrTitle"/>
          </p:nvPr>
        </p:nvSpPr>
        <p:spPr/>
        <p:txBody>
          <a:bodyPr/>
          <a:lstStyle/>
          <a:p>
            <a:r>
              <a:rPr lang="id-ID" dirty="0" err="1"/>
              <a:t>Customer</a:t>
            </a:r>
            <a:r>
              <a:rPr lang="id-ID" dirty="0"/>
              <a:t> </a:t>
            </a:r>
            <a:r>
              <a:rPr lang="id-ID" dirty="0" err="1"/>
              <a:t>Segmentation</a:t>
            </a:r>
            <a:endParaRPr lang="id-ID" dirty="0"/>
          </a:p>
        </p:txBody>
      </p:sp>
    </p:spTree>
    <p:extLst>
      <p:ext uri="{BB962C8B-B14F-4D97-AF65-F5344CB8AC3E}">
        <p14:creationId xmlns:p14="http://schemas.microsoft.com/office/powerpoint/2010/main" val="1490946528"/>
      </p:ext>
    </p:extLst>
  </p:cSld>
  <p:clrMapOvr>
    <a:masterClrMapping/>
  </p:clrMapOvr>
</p:sld>
</file>

<file path=ppt/theme/theme1.xml><?xml version="1.0" encoding="utf-8"?>
<a:theme xmlns:a="http://schemas.openxmlformats.org/drawingml/2006/main" name="Formal and Professional Portfolio by Slidesgo">
  <a:themeElements>
    <a:clrScheme name="Simple Light">
      <a:dk1>
        <a:srgbClr val="333333"/>
      </a:dk1>
      <a:lt1>
        <a:srgbClr val="F7F4F1"/>
      </a:lt1>
      <a:dk2>
        <a:srgbClr val="444444"/>
      </a:dk2>
      <a:lt2>
        <a:srgbClr val="555555"/>
      </a:lt2>
      <a:accent1>
        <a:srgbClr val="666666"/>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237</TotalTime>
  <Words>715</Words>
  <Application>Microsoft Office PowerPoint</Application>
  <PresentationFormat>Peragaan Layar (16:9)</PresentationFormat>
  <Paragraphs>94</Paragraphs>
  <Slides>14</Slides>
  <Notes>7</Notes>
  <HiddenSlides>0</HiddenSlides>
  <MMClips>0</MMClips>
  <ScaleCrop>false</ScaleCrop>
  <HeadingPairs>
    <vt:vector size="6" baseType="variant">
      <vt:variant>
        <vt:lpstr>Font Dipakai</vt:lpstr>
      </vt:variant>
      <vt:variant>
        <vt:i4>6</vt:i4>
      </vt:variant>
      <vt:variant>
        <vt:lpstr>Tema</vt:lpstr>
      </vt:variant>
      <vt:variant>
        <vt:i4>1</vt:i4>
      </vt:variant>
      <vt:variant>
        <vt:lpstr>Judul Slide</vt:lpstr>
      </vt:variant>
      <vt:variant>
        <vt:i4>14</vt:i4>
      </vt:variant>
    </vt:vector>
  </HeadingPairs>
  <TitlesOfParts>
    <vt:vector size="21" baseType="lpstr">
      <vt:lpstr>Raleway</vt:lpstr>
      <vt:lpstr>Playfair Display</vt:lpstr>
      <vt:lpstr>Arial</vt:lpstr>
      <vt:lpstr>DM Sans</vt:lpstr>
      <vt:lpstr>Nunito Light</vt:lpstr>
      <vt:lpstr>Playfair Display Medium</vt:lpstr>
      <vt:lpstr>Formal and Professional Portfolio by Slidesgo</vt:lpstr>
      <vt:lpstr>Customer Segmentation</vt:lpstr>
      <vt:lpstr>Backround Overview</vt:lpstr>
      <vt:lpstr>Methodology</vt:lpstr>
      <vt:lpstr>EDA</vt:lpstr>
      <vt:lpstr>A CHART OF THE GENDER</vt:lpstr>
      <vt:lpstr>A CHART OF THE GENDER</vt:lpstr>
      <vt:lpstr>CHART PROFESION BY AGE</vt:lpstr>
      <vt:lpstr>Average Annual Expenditure Value Based on Profession and Resident Type</vt:lpstr>
      <vt:lpstr>Customer Segmentation</vt:lpstr>
      <vt:lpstr>Presentasi PowerPoint</vt:lpstr>
      <vt:lpstr>Insight &amp; Recommendation</vt:lpstr>
      <vt:lpstr>INSIGHT &amp; RECOMMENDATION</vt:lpstr>
      <vt:lpstr>INSIGHT &amp; RECOMMENDATION</vt:lpstr>
      <vt:lpstr>Presentasi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Segmentation</dc:title>
  <dc:creator>pocadi pocadi</dc:creator>
  <cp:lastModifiedBy>pocadi pocadi</cp:lastModifiedBy>
  <cp:revision>8</cp:revision>
  <dcterms:modified xsi:type="dcterms:W3CDTF">2023-12-05T08:00:43Z</dcterms:modified>
</cp:coreProperties>
</file>